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271" r:id="rId3"/>
    <p:sldId id="256" r:id="rId4"/>
    <p:sldId id="266" r:id="rId5"/>
    <p:sldId id="257" r:id="rId6"/>
    <p:sldId id="273" r:id="rId7"/>
    <p:sldId id="280" r:id="rId8"/>
    <p:sldId id="281" r:id="rId9"/>
    <p:sldId id="261" r:id="rId10"/>
    <p:sldId id="282" r:id="rId11"/>
    <p:sldId id="262" r:id="rId12"/>
    <p:sldId id="285" r:id="rId13"/>
    <p:sldId id="284" r:id="rId14"/>
    <p:sldId id="276" r:id="rId15"/>
    <p:sldId id="272" r:id="rId16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745"/>
    <a:srgbClr val="FEC80A"/>
    <a:srgbClr val="FECA25"/>
    <a:srgbClr val="FDC415"/>
    <a:srgbClr val="FFC001"/>
    <a:srgbClr val="FEBA01"/>
    <a:srgbClr val="FFD744"/>
    <a:srgbClr val="FFD239"/>
    <a:srgbClr val="E4E4E4"/>
    <a:srgbClr val="FED3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 showGuides="1">
      <p:cViewPr varScale="1">
        <p:scale>
          <a:sx n="107" d="100"/>
          <a:sy n="107" d="100"/>
        </p:scale>
        <p:origin x="138" y="18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3BF3-A5D8-42A3-9EEC-4B863D7479AC}" type="datetimeFigureOut">
              <a:rPr kumimoji="1" lang="ja-JP" altLang="en-US" smtClean="0"/>
              <a:t>2020/4/7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690620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3BF3-A5D8-42A3-9EEC-4B863D7479AC}" type="datetimeFigureOut">
              <a:rPr kumimoji="1" lang="ja-JP" altLang="en-US" smtClean="0"/>
              <a:t>2020/4/7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38727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3BF3-A5D8-42A3-9EEC-4B863D7479AC}" type="datetimeFigureOut">
              <a:rPr kumimoji="1" lang="ja-JP" altLang="en-US" smtClean="0"/>
              <a:t>2020/4/7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493553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3BF3-A5D8-42A3-9EEC-4B863D7479AC}" type="datetimeFigureOut">
              <a:rPr kumimoji="1" lang="ja-JP" altLang="en-US" smtClean="0"/>
              <a:t>2020/4/7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509913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3BF3-A5D8-42A3-9EEC-4B863D7479AC}" type="datetimeFigureOut">
              <a:rPr kumimoji="1" lang="ja-JP" altLang="en-US" smtClean="0"/>
              <a:t>2020/4/7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472035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3BF3-A5D8-42A3-9EEC-4B863D7479AC}" type="datetimeFigureOut">
              <a:rPr kumimoji="1" lang="ja-JP" altLang="en-US" smtClean="0"/>
              <a:t>2020/4/7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410330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3BF3-A5D8-42A3-9EEC-4B863D7479AC}" type="datetimeFigureOut">
              <a:rPr kumimoji="1" lang="ja-JP" altLang="en-US" smtClean="0"/>
              <a:t>2020/4/7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642315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3BF3-A5D8-42A3-9EEC-4B863D7479AC}" type="datetimeFigureOut">
              <a:rPr kumimoji="1" lang="ja-JP" altLang="en-US" smtClean="0"/>
              <a:t>2020/4/7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82796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3BF3-A5D8-42A3-9EEC-4B863D7479AC}" type="datetimeFigureOut">
              <a:rPr kumimoji="1" lang="ja-JP" altLang="en-US" smtClean="0"/>
              <a:t>2020/4/7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859535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3BF3-A5D8-42A3-9EEC-4B863D7479AC}" type="datetimeFigureOut">
              <a:rPr kumimoji="1" lang="ja-JP" altLang="en-US" smtClean="0"/>
              <a:t>2020/4/7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565246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3BF3-A5D8-42A3-9EEC-4B863D7479AC}" type="datetimeFigureOut">
              <a:rPr kumimoji="1" lang="ja-JP" altLang="en-US" smtClean="0"/>
              <a:t>2020/4/7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426682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直角三角形 4"/>
          <p:cNvSpPr/>
          <p:nvPr userDrawn="1"/>
        </p:nvSpPr>
        <p:spPr>
          <a:xfrm>
            <a:off x="-19050" y="5791200"/>
            <a:ext cx="1066800" cy="1066800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849906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直角三角形 4"/>
          <p:cNvSpPr/>
          <p:nvPr userDrawn="1"/>
        </p:nvSpPr>
        <p:spPr>
          <a:xfrm flipH="1">
            <a:off x="11125200" y="5791200"/>
            <a:ext cx="1066800" cy="1066800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994164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B53BF3-A5D8-42A3-9EEC-4B863D7479AC}" type="datetimeFigureOut">
              <a:rPr kumimoji="1" lang="ja-JP" altLang="en-US" smtClean="0"/>
              <a:t>2020/4/7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AED8E8-35F4-4F96-8B22-4FCB833312D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002827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61" r:id="rId9"/>
    <p:sldLayoutId id="2147483656" r:id="rId10"/>
    <p:sldLayoutId id="2147483657" r:id="rId11"/>
    <p:sldLayoutId id="2147483658" r:id="rId12"/>
    <p:sldLayoutId id="2147483659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&#45909;&#49548;&#44144;&#44984;&#47196;&#49688;&#50629;.com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279" b="3127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正方形/長方形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2412942" y="2151727"/>
            <a:ext cx="7366119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80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덕소거꾸로수업</a:t>
            </a:r>
            <a:endParaRPr kumimoji="1" lang="en-US" altLang="ko-KR" sz="80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algn="ctr"/>
            <a:r>
              <a:rPr lang="ko-KR" altLang="en-US" sz="8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사용자 메뉴얼</a:t>
            </a:r>
            <a:endParaRPr kumimoji="1" lang="ja-JP" altLang="en-US" sz="80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62859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6C830BD-0A33-4170-AC57-965250FA0C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012" y="1163980"/>
            <a:ext cx="5593976" cy="2557728"/>
          </a:xfrm>
          <a:prstGeom prst="rect">
            <a:avLst/>
          </a:prstGeom>
        </p:spPr>
      </p:pic>
      <p:sp>
        <p:nvSpPr>
          <p:cNvPr id="2" name="正方形/長方形 1"/>
          <p:cNvSpPr/>
          <p:nvPr/>
        </p:nvSpPr>
        <p:spPr>
          <a:xfrm>
            <a:off x="0" y="0"/>
            <a:ext cx="6096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1439281" y="44507"/>
            <a:ext cx="27494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36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Ebrima" panose="02000000000000000000" pitchFamily="2" charset="0"/>
              </a:rPr>
              <a:t>게시판 관련</a:t>
            </a:r>
            <a:endParaRPr kumimoji="1" lang="ja-JP" altLang="en-US" sz="3600" b="1" spc="300" dirty="0">
              <a:solidFill>
                <a:schemeClr val="tx1">
                  <a:lumMod val="75000"/>
                  <a:lumOff val="25000"/>
                </a:schemeClr>
              </a:solidFill>
              <a:latin typeface="나눔명조" panose="02020603020101020101" pitchFamily="18" charset="-127"/>
              <a:cs typeface="Ebrima" panose="02000000000000000000" pitchFamily="2" charset="0"/>
            </a:endParaRPr>
          </a:p>
        </p:txBody>
      </p:sp>
      <p:cxnSp>
        <p:nvCxnSpPr>
          <p:cNvPr id="5" name="直線コネクタ 4"/>
          <p:cNvCxnSpPr/>
          <p:nvPr/>
        </p:nvCxnSpPr>
        <p:spPr>
          <a:xfrm>
            <a:off x="0" y="1009986"/>
            <a:ext cx="12192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グループ化 8"/>
          <p:cNvGrpSpPr/>
          <p:nvPr/>
        </p:nvGrpSpPr>
        <p:grpSpPr>
          <a:xfrm>
            <a:off x="190501" y="204687"/>
            <a:ext cx="571498" cy="646331"/>
            <a:chOff x="190501" y="204687"/>
            <a:chExt cx="571498" cy="646331"/>
          </a:xfrm>
        </p:grpSpPr>
        <p:sp>
          <p:nvSpPr>
            <p:cNvPr id="7" name="山形 6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山形 7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グループ化 12"/>
          <p:cNvGrpSpPr/>
          <p:nvPr/>
        </p:nvGrpSpPr>
        <p:grpSpPr>
          <a:xfrm>
            <a:off x="804281" y="204686"/>
            <a:ext cx="571498" cy="646331"/>
            <a:chOff x="190501" y="204687"/>
            <a:chExt cx="571498" cy="646331"/>
          </a:xfrm>
        </p:grpSpPr>
        <p:sp>
          <p:nvSpPr>
            <p:cNvPr id="14" name="山形 13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山形 14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6" name="テキスト ボックス 15"/>
          <p:cNvSpPr txBox="1"/>
          <p:nvPr/>
        </p:nvSpPr>
        <p:spPr>
          <a:xfrm>
            <a:off x="300317" y="4513999"/>
            <a:ext cx="115913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AutoNum type="arabicPeriod"/>
            </a:pP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자유 게시판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–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자유롭게 글을 쓸 수 있는 곳입니다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pPr marL="342900" indent="-342900" algn="just">
              <a:buAutoNum type="arabicPeriod"/>
            </a:pP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질문 게시판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–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하고싶은 질문을 할 수 있는 공간입니다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답변은 선생님들만 가능합니다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</p:txBody>
      </p:sp>
      <p:sp>
        <p:nvSpPr>
          <p:cNvPr id="18" name="テキスト ボックス 36">
            <a:extLst>
              <a:ext uri="{FF2B5EF4-FFF2-40B4-BE49-F238E27FC236}">
                <a16:creationId xmlns:a16="http://schemas.microsoft.com/office/drawing/2014/main" id="{8D25E0DB-5CFC-476B-AFDF-0465AF1200DE}"/>
              </a:ext>
            </a:extLst>
          </p:cNvPr>
          <p:cNvSpPr txBox="1"/>
          <p:nvPr/>
        </p:nvSpPr>
        <p:spPr>
          <a:xfrm>
            <a:off x="1375779" y="604888"/>
            <a:ext cx="731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ja-JP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자유 게시판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질문 게시판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공지사항</a:t>
            </a:r>
            <a:endParaRPr kumimoji="1" lang="ja-JP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129F239E-5455-4B76-B335-57CE1161D914}"/>
              </a:ext>
            </a:extLst>
          </p:cNvPr>
          <p:cNvCxnSpPr>
            <a:cxnSpLocks/>
          </p:cNvCxnSpPr>
          <p:nvPr/>
        </p:nvCxnSpPr>
        <p:spPr>
          <a:xfrm flipV="1">
            <a:off x="1604682" y="1810086"/>
            <a:ext cx="923365" cy="81225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타원 20">
            <a:extLst>
              <a:ext uri="{FF2B5EF4-FFF2-40B4-BE49-F238E27FC236}">
                <a16:creationId xmlns:a16="http://schemas.microsoft.com/office/drawing/2014/main" id="{723AF93C-C761-4722-B3DC-A0C9D0B92D59}"/>
              </a:ext>
            </a:extLst>
          </p:cNvPr>
          <p:cNvSpPr/>
          <p:nvPr/>
        </p:nvSpPr>
        <p:spPr>
          <a:xfrm>
            <a:off x="2376766" y="1620327"/>
            <a:ext cx="590551" cy="189760"/>
          </a:xfrm>
          <a:prstGeom prst="ellipse">
            <a:avLst/>
          </a:prstGeom>
          <a:noFill/>
          <a:ln w="38100">
            <a:solidFill>
              <a:srgbClr val="FFD7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E2137829-5784-4426-A2A2-649BAE21C0B2}"/>
              </a:ext>
            </a:extLst>
          </p:cNvPr>
          <p:cNvSpPr/>
          <p:nvPr/>
        </p:nvSpPr>
        <p:spPr>
          <a:xfrm>
            <a:off x="1223379" y="2622345"/>
            <a:ext cx="304800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8C0AB3D8-1245-496F-8CCE-DEB83C8CE668}"/>
              </a:ext>
            </a:extLst>
          </p:cNvPr>
          <p:cNvCxnSpPr>
            <a:cxnSpLocks/>
          </p:cNvCxnSpPr>
          <p:nvPr/>
        </p:nvCxnSpPr>
        <p:spPr>
          <a:xfrm flipV="1">
            <a:off x="2195232" y="1865497"/>
            <a:ext cx="923365" cy="81225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타원 24">
            <a:extLst>
              <a:ext uri="{FF2B5EF4-FFF2-40B4-BE49-F238E27FC236}">
                <a16:creationId xmlns:a16="http://schemas.microsoft.com/office/drawing/2014/main" id="{EDD9ECF4-234F-4B1A-B1BF-EBB5B7602EDC}"/>
              </a:ext>
            </a:extLst>
          </p:cNvPr>
          <p:cNvSpPr/>
          <p:nvPr/>
        </p:nvSpPr>
        <p:spPr>
          <a:xfrm>
            <a:off x="2967317" y="1675737"/>
            <a:ext cx="654424" cy="212875"/>
          </a:xfrm>
          <a:prstGeom prst="ellipse">
            <a:avLst/>
          </a:prstGeom>
          <a:noFill/>
          <a:ln w="38100">
            <a:solidFill>
              <a:srgbClr val="FFD7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E7DF01EF-DF0A-48C2-AB32-12A24B552E98}"/>
              </a:ext>
            </a:extLst>
          </p:cNvPr>
          <p:cNvSpPr/>
          <p:nvPr/>
        </p:nvSpPr>
        <p:spPr>
          <a:xfrm>
            <a:off x="2100591" y="2812105"/>
            <a:ext cx="304800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095257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61" b="476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" name="グループ化 2"/>
          <p:cNvGrpSpPr/>
          <p:nvPr/>
        </p:nvGrpSpPr>
        <p:grpSpPr>
          <a:xfrm>
            <a:off x="0" y="0"/>
            <a:ext cx="8496300" cy="6858000"/>
            <a:chOff x="0" y="0"/>
            <a:chExt cx="8496300" cy="6858000"/>
          </a:xfrm>
        </p:grpSpPr>
        <p:sp>
          <p:nvSpPr>
            <p:cNvPr id="4" name="直角三角形 3"/>
            <p:cNvSpPr/>
            <p:nvPr/>
          </p:nvSpPr>
          <p:spPr>
            <a:xfrm rot="5400000">
              <a:off x="819150" y="-819150"/>
              <a:ext cx="6858000" cy="8496300"/>
            </a:xfrm>
            <a:prstGeom prst="rtTriangle">
              <a:avLst/>
            </a:prstGeom>
            <a:solidFill>
              <a:schemeClr val="tx1">
                <a:lumMod val="85000"/>
                <a:lumOff val="1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" name="テキスト ボックス 4"/>
            <p:cNvSpPr txBox="1"/>
            <p:nvPr/>
          </p:nvSpPr>
          <p:spPr>
            <a:xfrm>
              <a:off x="400050" y="1028700"/>
              <a:ext cx="2247731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6000" b="1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Part 4</a:t>
              </a:r>
              <a:endParaRPr kumimoji="1" lang="ja-JP" altLang="en-US" sz="6000" b="1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6" name="テキスト ボックス 5"/>
            <p:cNvSpPr txBox="1"/>
            <p:nvPr/>
          </p:nvSpPr>
          <p:spPr>
            <a:xfrm>
              <a:off x="400050" y="2044363"/>
              <a:ext cx="362952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4000" dirty="0">
                  <a:solidFill>
                    <a:schemeClr val="bg1"/>
                  </a:solidFill>
                  <a:latin typeface="Century Gothic" panose="020B0502020202020204" pitchFamily="34" charset="0"/>
                  <a:ea typeface="Ebrima" panose="02000000000000000000" pitchFamily="2" charset="0"/>
                  <a:cs typeface="Ebrima" panose="02000000000000000000" pitchFamily="2" charset="0"/>
                </a:rPr>
                <a:t>대회 일정</a:t>
              </a:r>
              <a:r>
                <a:rPr kumimoji="1" lang="en-US" altLang="ko-KR" sz="4000" dirty="0">
                  <a:solidFill>
                    <a:schemeClr val="bg1"/>
                  </a:solidFill>
                  <a:latin typeface="Century Gothic" panose="020B0502020202020204" pitchFamily="34" charset="0"/>
                  <a:ea typeface="Ebrima" panose="02000000000000000000" pitchFamily="2" charset="0"/>
                  <a:cs typeface="Ebrima" panose="02000000000000000000" pitchFamily="2" charset="0"/>
                </a:rPr>
                <a:t>/</a:t>
              </a:r>
              <a:r>
                <a:rPr kumimoji="1" lang="ko-KR" altLang="en-US" sz="4000" dirty="0">
                  <a:solidFill>
                    <a:schemeClr val="bg1"/>
                  </a:solidFill>
                  <a:latin typeface="Century Gothic" panose="020B0502020202020204" pitchFamily="34" charset="0"/>
                  <a:ea typeface="Ebrima" panose="02000000000000000000" pitchFamily="2" charset="0"/>
                  <a:cs typeface="Ebrima" panose="02000000000000000000" pitchFamily="2" charset="0"/>
                </a:rPr>
                <a:t>신청</a:t>
              </a:r>
              <a:endParaRPr kumimoji="1" lang="ja-JP" altLang="en-US" sz="4000" dirty="0">
                <a:solidFill>
                  <a:schemeClr val="bg1"/>
                </a:solidFill>
                <a:latin typeface="Century Gothic" panose="020B0502020202020204" pitchFamily="34" charset="0"/>
                <a:cs typeface="Ebrima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24167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1567E1B2-DCD5-4B7C-A011-7C9E465625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0362" y="1628518"/>
            <a:ext cx="2733675" cy="226695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B6979B1-DA6A-4A03-9895-D73616BF3C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201" y="1032735"/>
            <a:ext cx="5785597" cy="3387495"/>
          </a:xfrm>
          <a:prstGeom prst="rect">
            <a:avLst/>
          </a:prstGeom>
        </p:spPr>
      </p:pic>
      <p:sp>
        <p:nvSpPr>
          <p:cNvPr id="2" name="正方形/長方形 1"/>
          <p:cNvSpPr/>
          <p:nvPr/>
        </p:nvSpPr>
        <p:spPr>
          <a:xfrm>
            <a:off x="0" y="0"/>
            <a:ext cx="6096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1491167" y="44507"/>
            <a:ext cx="34660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36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Ebrima" panose="02000000000000000000" pitchFamily="2" charset="0"/>
              </a:rPr>
              <a:t>대회 </a:t>
            </a:r>
            <a:r>
              <a:rPr lang="ko-KR" altLang="en-US" sz="3600" b="1" spc="300">
                <a:solidFill>
                  <a:schemeClr val="tx1">
                    <a:lumMod val="75000"/>
                    <a:lumOff val="2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Ebrima" panose="02000000000000000000" pitchFamily="2" charset="0"/>
              </a:rPr>
              <a:t>일정</a:t>
            </a:r>
            <a:r>
              <a:rPr lang="en-US" altLang="ko-KR" sz="36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Ebrima" panose="02000000000000000000" pitchFamily="2" charset="0"/>
              </a:rPr>
              <a:t>/</a:t>
            </a:r>
            <a:r>
              <a:rPr lang="ko-KR" altLang="en-US" sz="36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Ebrima" panose="02000000000000000000" pitchFamily="2" charset="0"/>
              </a:rPr>
              <a:t>신청</a:t>
            </a:r>
            <a:endParaRPr kumimoji="1" lang="ja-JP" altLang="en-US" sz="3600" b="1" spc="300" dirty="0">
              <a:solidFill>
                <a:schemeClr val="tx1">
                  <a:lumMod val="75000"/>
                  <a:lumOff val="25000"/>
                </a:schemeClr>
              </a:solidFill>
              <a:latin typeface="나눔명조" panose="02020603020101020101" pitchFamily="18" charset="-127"/>
              <a:cs typeface="Ebrima" panose="02000000000000000000" pitchFamily="2" charset="0"/>
            </a:endParaRPr>
          </a:p>
        </p:txBody>
      </p:sp>
      <p:cxnSp>
        <p:nvCxnSpPr>
          <p:cNvPr id="5" name="直線コネクタ 4"/>
          <p:cNvCxnSpPr/>
          <p:nvPr/>
        </p:nvCxnSpPr>
        <p:spPr>
          <a:xfrm>
            <a:off x="0" y="1009986"/>
            <a:ext cx="12192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グループ化 8"/>
          <p:cNvGrpSpPr/>
          <p:nvPr/>
        </p:nvGrpSpPr>
        <p:grpSpPr>
          <a:xfrm>
            <a:off x="190501" y="204687"/>
            <a:ext cx="571498" cy="646331"/>
            <a:chOff x="190501" y="204687"/>
            <a:chExt cx="571498" cy="646331"/>
          </a:xfrm>
        </p:grpSpPr>
        <p:sp>
          <p:nvSpPr>
            <p:cNvPr id="7" name="山形 6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山形 7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グループ化 12"/>
          <p:cNvGrpSpPr/>
          <p:nvPr/>
        </p:nvGrpSpPr>
        <p:grpSpPr>
          <a:xfrm>
            <a:off x="804281" y="204686"/>
            <a:ext cx="571498" cy="646331"/>
            <a:chOff x="190501" y="204687"/>
            <a:chExt cx="571498" cy="646331"/>
          </a:xfrm>
        </p:grpSpPr>
        <p:sp>
          <p:nvSpPr>
            <p:cNvPr id="14" name="山形 13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山形 14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6" name="テキスト ボックス 15"/>
          <p:cNvSpPr txBox="1"/>
          <p:nvPr/>
        </p:nvSpPr>
        <p:spPr>
          <a:xfrm>
            <a:off x="300317" y="4513999"/>
            <a:ext cx="115913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Tx/>
              <a:buChar char="-"/>
            </a:pP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상단 탭을 통해 들어갑니다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pPr marL="285750" indent="-285750" algn="just">
              <a:buFontTx/>
              <a:buChar char="-"/>
            </a:pP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달력 형태로 대회 일정을 볼 수 있습니다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pPr marL="285750" indent="-285750" algn="just">
              <a:buFontTx/>
              <a:buChar char="-"/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[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신청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]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을 클릭하면 해당 대회에 신청됩니다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pPr marL="285750" indent="-285750" algn="just">
              <a:buFontTx/>
              <a:buChar char="-"/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[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취소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]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를 클릭하면 신청한 내역이 취소됩니다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129F239E-5455-4B76-B335-57CE1161D914}"/>
              </a:ext>
            </a:extLst>
          </p:cNvPr>
          <p:cNvCxnSpPr>
            <a:cxnSpLocks/>
          </p:cNvCxnSpPr>
          <p:nvPr/>
        </p:nvCxnSpPr>
        <p:spPr>
          <a:xfrm flipV="1">
            <a:off x="3108521" y="1914224"/>
            <a:ext cx="923365" cy="81225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타원 24">
            <a:extLst>
              <a:ext uri="{FF2B5EF4-FFF2-40B4-BE49-F238E27FC236}">
                <a16:creationId xmlns:a16="http://schemas.microsoft.com/office/drawing/2014/main" id="{EDD9ECF4-234F-4B1A-B1BF-EBB5B7602EDC}"/>
              </a:ext>
            </a:extLst>
          </p:cNvPr>
          <p:cNvSpPr/>
          <p:nvPr/>
        </p:nvSpPr>
        <p:spPr>
          <a:xfrm>
            <a:off x="3886720" y="1572328"/>
            <a:ext cx="1070459" cy="314744"/>
          </a:xfrm>
          <a:prstGeom prst="ellipse">
            <a:avLst/>
          </a:prstGeom>
          <a:noFill/>
          <a:ln w="38100">
            <a:solidFill>
              <a:srgbClr val="FFD7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443D437A-803E-4EA6-A372-8434A3810869}"/>
              </a:ext>
            </a:extLst>
          </p:cNvPr>
          <p:cNvCxnSpPr>
            <a:cxnSpLocks/>
          </p:cNvCxnSpPr>
          <p:nvPr/>
        </p:nvCxnSpPr>
        <p:spPr>
          <a:xfrm flipV="1">
            <a:off x="6443392" y="2869145"/>
            <a:ext cx="943525" cy="75851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타원 28">
            <a:extLst>
              <a:ext uri="{FF2B5EF4-FFF2-40B4-BE49-F238E27FC236}">
                <a16:creationId xmlns:a16="http://schemas.microsoft.com/office/drawing/2014/main" id="{09E61061-E5DE-43F0-896F-D767F96E4D06}"/>
              </a:ext>
            </a:extLst>
          </p:cNvPr>
          <p:cNvSpPr/>
          <p:nvPr/>
        </p:nvSpPr>
        <p:spPr>
          <a:xfrm>
            <a:off x="7221590" y="2473498"/>
            <a:ext cx="1672527" cy="395647"/>
          </a:xfrm>
          <a:prstGeom prst="ellipse">
            <a:avLst/>
          </a:prstGeom>
          <a:noFill/>
          <a:ln w="38100">
            <a:solidFill>
              <a:srgbClr val="FFD7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39790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37" b="4687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" name="グループ化 2"/>
          <p:cNvGrpSpPr/>
          <p:nvPr/>
        </p:nvGrpSpPr>
        <p:grpSpPr>
          <a:xfrm>
            <a:off x="0" y="0"/>
            <a:ext cx="8496300" cy="6858000"/>
            <a:chOff x="0" y="0"/>
            <a:chExt cx="8496300" cy="6858000"/>
          </a:xfrm>
        </p:grpSpPr>
        <p:sp>
          <p:nvSpPr>
            <p:cNvPr id="4" name="直角三角形 3"/>
            <p:cNvSpPr/>
            <p:nvPr/>
          </p:nvSpPr>
          <p:spPr>
            <a:xfrm rot="5400000">
              <a:off x="819150" y="-819150"/>
              <a:ext cx="6858000" cy="8496300"/>
            </a:xfrm>
            <a:prstGeom prst="rtTriangle">
              <a:avLst/>
            </a:prstGeom>
            <a:solidFill>
              <a:schemeClr val="tx1">
                <a:lumMod val="85000"/>
                <a:lumOff val="1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" name="テキスト ボックス 4"/>
            <p:cNvSpPr txBox="1"/>
            <p:nvPr/>
          </p:nvSpPr>
          <p:spPr>
            <a:xfrm>
              <a:off x="400050" y="1028700"/>
              <a:ext cx="2247731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6000" b="1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Part 5</a:t>
              </a:r>
              <a:endParaRPr kumimoji="1" lang="ja-JP" altLang="en-US" sz="6000" b="1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6" name="テキスト ボックス 5"/>
            <p:cNvSpPr txBox="1"/>
            <p:nvPr/>
          </p:nvSpPr>
          <p:spPr>
            <a:xfrm>
              <a:off x="400050" y="2044363"/>
              <a:ext cx="289213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4000" dirty="0">
                  <a:solidFill>
                    <a:schemeClr val="bg1"/>
                  </a:solidFill>
                  <a:latin typeface="Century Gothic" panose="020B0502020202020204" pitchFamily="34" charset="0"/>
                  <a:ea typeface="Ebrima" panose="02000000000000000000" pitchFamily="2" charset="0"/>
                  <a:cs typeface="Ebrima" panose="02000000000000000000" pitchFamily="2" charset="0"/>
                </a:rPr>
                <a:t>과제물 제출</a:t>
              </a:r>
              <a:endParaRPr kumimoji="1" lang="ja-JP" altLang="en-US" sz="4000" dirty="0">
                <a:solidFill>
                  <a:schemeClr val="bg1"/>
                </a:solidFill>
                <a:latin typeface="Century Gothic" panose="020B0502020202020204" pitchFamily="34" charset="0"/>
                <a:cs typeface="Ebrima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42265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22B2E701-4B9D-4F5F-B518-45E33F4776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124" y="1151607"/>
            <a:ext cx="5407102" cy="2475635"/>
          </a:xfrm>
          <a:prstGeom prst="rect">
            <a:avLst/>
          </a:prstGeom>
        </p:spPr>
      </p:pic>
      <p:sp>
        <p:nvSpPr>
          <p:cNvPr id="2" name="正方形/長方形 1"/>
          <p:cNvSpPr/>
          <p:nvPr/>
        </p:nvSpPr>
        <p:spPr>
          <a:xfrm>
            <a:off x="0" y="0"/>
            <a:ext cx="6096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1594465" y="44507"/>
            <a:ext cx="27494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3600" b="1" spc="300">
                <a:solidFill>
                  <a:schemeClr val="tx1">
                    <a:lumMod val="75000"/>
                    <a:lumOff val="2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Ebrima" panose="02000000000000000000" pitchFamily="2" charset="0"/>
              </a:rPr>
              <a:t>과제물 제출</a:t>
            </a:r>
            <a:endParaRPr kumimoji="1" lang="ja-JP" altLang="en-US" sz="3600" b="1" spc="300" dirty="0">
              <a:solidFill>
                <a:schemeClr val="tx1">
                  <a:lumMod val="75000"/>
                  <a:lumOff val="25000"/>
                </a:schemeClr>
              </a:solidFill>
              <a:latin typeface="나눔명조" panose="02020603020101020101" pitchFamily="18" charset="-127"/>
              <a:cs typeface="Ebrima" panose="02000000000000000000" pitchFamily="2" charset="0"/>
            </a:endParaRPr>
          </a:p>
        </p:txBody>
      </p:sp>
      <p:cxnSp>
        <p:nvCxnSpPr>
          <p:cNvPr id="5" name="直線コネクタ 4"/>
          <p:cNvCxnSpPr/>
          <p:nvPr/>
        </p:nvCxnSpPr>
        <p:spPr>
          <a:xfrm>
            <a:off x="0" y="1009986"/>
            <a:ext cx="12192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グループ化 8"/>
          <p:cNvGrpSpPr/>
          <p:nvPr/>
        </p:nvGrpSpPr>
        <p:grpSpPr>
          <a:xfrm>
            <a:off x="190501" y="204687"/>
            <a:ext cx="571498" cy="646331"/>
            <a:chOff x="190501" y="204687"/>
            <a:chExt cx="571498" cy="646331"/>
          </a:xfrm>
        </p:grpSpPr>
        <p:sp>
          <p:nvSpPr>
            <p:cNvPr id="7" name="山形 6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山形 7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グループ化 12"/>
          <p:cNvGrpSpPr/>
          <p:nvPr/>
        </p:nvGrpSpPr>
        <p:grpSpPr>
          <a:xfrm>
            <a:off x="804281" y="204686"/>
            <a:ext cx="571498" cy="646331"/>
            <a:chOff x="190501" y="204687"/>
            <a:chExt cx="571498" cy="646331"/>
          </a:xfrm>
        </p:grpSpPr>
        <p:sp>
          <p:nvSpPr>
            <p:cNvPr id="14" name="山形 13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山形 14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6" name="テキスト ボックス 15"/>
          <p:cNvSpPr txBox="1"/>
          <p:nvPr/>
        </p:nvSpPr>
        <p:spPr>
          <a:xfrm>
            <a:off x="300317" y="4513999"/>
            <a:ext cx="115913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Tx/>
              <a:buChar char="-"/>
            </a:pPr>
            <a:r>
              <a:rPr kumimoji="1"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상단 탭에서 선택</a:t>
            </a:r>
            <a:endParaRPr kumimoji="1" lang="en-US" altLang="ko-K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 algn="just">
              <a:buAutoNum type="arabicPeriod"/>
            </a:pP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과제를 찾습니다 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(Ctrl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키와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키를 동시에 누르면 검색할 수 있습니다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.)</a:t>
            </a:r>
          </a:p>
          <a:p>
            <a:pPr marL="342900" indent="-342900" algn="just">
              <a:buFontTx/>
              <a:buAutoNum type="arabicPeriod"/>
            </a:pP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과제물 파일을 선택 합니다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pPr marL="342900" indent="-342900" algn="just">
              <a:buFontTx/>
              <a:buAutoNum type="arabicPeriod"/>
            </a:pP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반을 선택합니다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pPr marL="342900" indent="-342900" algn="just">
              <a:buFontTx/>
              <a:buAutoNum type="arabicPeriod"/>
            </a:pP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제출합니다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endParaRPr lang="ja-JP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just"/>
            <a:endParaRPr kumimoji="1" lang="en-US" altLang="ko-K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C049C5EF-7501-43F3-BFFE-E9F614A0E0BF}"/>
              </a:ext>
            </a:extLst>
          </p:cNvPr>
          <p:cNvCxnSpPr/>
          <p:nvPr/>
        </p:nvCxnSpPr>
        <p:spPr>
          <a:xfrm flipV="1">
            <a:off x="2874439" y="2010263"/>
            <a:ext cx="1810870" cy="126402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타원 11">
            <a:extLst>
              <a:ext uri="{FF2B5EF4-FFF2-40B4-BE49-F238E27FC236}">
                <a16:creationId xmlns:a16="http://schemas.microsoft.com/office/drawing/2014/main" id="{0D6FD4F0-FC7E-49DE-995E-A62EFBDD882B}"/>
              </a:ext>
            </a:extLst>
          </p:cNvPr>
          <p:cNvSpPr/>
          <p:nvPr/>
        </p:nvSpPr>
        <p:spPr>
          <a:xfrm>
            <a:off x="4538084" y="1655105"/>
            <a:ext cx="1037963" cy="361687"/>
          </a:xfrm>
          <a:prstGeom prst="ellipse">
            <a:avLst/>
          </a:prstGeom>
          <a:noFill/>
          <a:ln w="38100">
            <a:solidFill>
              <a:srgbClr val="FFD7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2116F53-ADE4-4216-B7ED-8FA676B4C0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6226" y="954002"/>
            <a:ext cx="6026226" cy="2608239"/>
          </a:xfrm>
          <a:prstGeom prst="rect">
            <a:avLst/>
          </a:prstGeom>
        </p:spPr>
      </p:pic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0753B1DF-5817-4215-8D89-F7BCE45CAE92}"/>
              </a:ext>
            </a:extLst>
          </p:cNvPr>
          <p:cNvCxnSpPr>
            <a:cxnSpLocks/>
          </p:cNvCxnSpPr>
          <p:nvPr/>
        </p:nvCxnSpPr>
        <p:spPr>
          <a:xfrm flipV="1">
            <a:off x="6908265" y="3353465"/>
            <a:ext cx="923365" cy="81225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타원 18">
            <a:extLst>
              <a:ext uri="{FF2B5EF4-FFF2-40B4-BE49-F238E27FC236}">
                <a16:creationId xmlns:a16="http://schemas.microsoft.com/office/drawing/2014/main" id="{672C91D2-5DEA-4A01-94A1-EC519EA3EF2A}"/>
              </a:ext>
            </a:extLst>
          </p:cNvPr>
          <p:cNvSpPr/>
          <p:nvPr/>
        </p:nvSpPr>
        <p:spPr>
          <a:xfrm>
            <a:off x="7680349" y="3163706"/>
            <a:ext cx="590551" cy="189760"/>
          </a:xfrm>
          <a:prstGeom prst="ellipse">
            <a:avLst/>
          </a:prstGeom>
          <a:noFill/>
          <a:ln w="38100">
            <a:solidFill>
              <a:srgbClr val="FFD7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FDA44CDD-4479-449A-8A94-20645DF3403D}"/>
              </a:ext>
            </a:extLst>
          </p:cNvPr>
          <p:cNvSpPr/>
          <p:nvPr/>
        </p:nvSpPr>
        <p:spPr>
          <a:xfrm>
            <a:off x="6526962" y="4165724"/>
            <a:ext cx="304800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37733AB3-703F-4358-8D30-91E1F5C574A2}"/>
              </a:ext>
            </a:extLst>
          </p:cNvPr>
          <p:cNvCxnSpPr>
            <a:cxnSpLocks/>
          </p:cNvCxnSpPr>
          <p:nvPr/>
        </p:nvCxnSpPr>
        <p:spPr>
          <a:xfrm flipV="1">
            <a:off x="8343747" y="3353465"/>
            <a:ext cx="923365" cy="81225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타원 21">
            <a:extLst>
              <a:ext uri="{FF2B5EF4-FFF2-40B4-BE49-F238E27FC236}">
                <a16:creationId xmlns:a16="http://schemas.microsoft.com/office/drawing/2014/main" id="{C0694F2E-BB66-4ED1-80AD-D626B239CBC5}"/>
              </a:ext>
            </a:extLst>
          </p:cNvPr>
          <p:cNvSpPr/>
          <p:nvPr/>
        </p:nvSpPr>
        <p:spPr>
          <a:xfrm>
            <a:off x="9115831" y="3163706"/>
            <a:ext cx="923365" cy="189760"/>
          </a:xfrm>
          <a:prstGeom prst="ellipse">
            <a:avLst/>
          </a:prstGeom>
          <a:noFill/>
          <a:ln w="38100">
            <a:solidFill>
              <a:srgbClr val="FFD7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83BCB5C4-4BAB-4CFE-B3E4-755C589BFE2E}"/>
              </a:ext>
            </a:extLst>
          </p:cNvPr>
          <p:cNvSpPr/>
          <p:nvPr/>
        </p:nvSpPr>
        <p:spPr>
          <a:xfrm>
            <a:off x="7962444" y="4165724"/>
            <a:ext cx="304800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07ACF7DF-D293-499D-B6CD-815111CAA4D7}"/>
              </a:ext>
            </a:extLst>
          </p:cNvPr>
          <p:cNvCxnSpPr>
            <a:cxnSpLocks/>
          </p:cNvCxnSpPr>
          <p:nvPr/>
        </p:nvCxnSpPr>
        <p:spPr>
          <a:xfrm flipV="1">
            <a:off x="9207140" y="3353465"/>
            <a:ext cx="923365" cy="81225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타원 24">
            <a:extLst>
              <a:ext uri="{FF2B5EF4-FFF2-40B4-BE49-F238E27FC236}">
                <a16:creationId xmlns:a16="http://schemas.microsoft.com/office/drawing/2014/main" id="{1FA4301A-1CA3-40BC-9800-90F4F86D0BA5}"/>
              </a:ext>
            </a:extLst>
          </p:cNvPr>
          <p:cNvSpPr/>
          <p:nvPr/>
        </p:nvSpPr>
        <p:spPr>
          <a:xfrm>
            <a:off x="9979224" y="3163706"/>
            <a:ext cx="590551" cy="189760"/>
          </a:xfrm>
          <a:prstGeom prst="ellipse">
            <a:avLst/>
          </a:prstGeom>
          <a:noFill/>
          <a:ln w="38100">
            <a:solidFill>
              <a:srgbClr val="FFD7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B4706A5C-9AB9-49AE-9243-28477E9E5514}"/>
              </a:ext>
            </a:extLst>
          </p:cNvPr>
          <p:cNvSpPr/>
          <p:nvPr/>
        </p:nvSpPr>
        <p:spPr>
          <a:xfrm>
            <a:off x="8825837" y="4165724"/>
            <a:ext cx="304800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800844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/>
          <p:cNvSpPr txBox="1"/>
          <p:nvPr/>
        </p:nvSpPr>
        <p:spPr>
          <a:xfrm>
            <a:off x="3182381" y="2705725"/>
            <a:ext cx="582723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8800" b="1" dirty="0">
                <a:solidFill>
                  <a:schemeClr val="bg1"/>
                </a:solidFill>
                <a:latin typeface="Century Gothic" panose="020B0502020202020204" pitchFamily="34" charset="0"/>
              </a:rPr>
              <a:t>Thank You</a:t>
            </a:r>
            <a:endParaRPr kumimoji="1" lang="ja-JP" altLang="en-US" sz="88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73319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6096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887522" y="204686"/>
            <a:ext cx="52084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ja-JP" sz="36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Ebrima" panose="02000000000000000000" pitchFamily="2" charset="0"/>
                <a:cs typeface="Ebrima" panose="02000000000000000000" pitchFamily="2" charset="0"/>
              </a:rPr>
              <a:t>A table of Contents</a:t>
            </a:r>
            <a:endParaRPr kumimoji="1" lang="ja-JP" altLang="en-US" sz="3600" b="1" spc="3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cs typeface="Ebrima" panose="02000000000000000000" pitchFamily="2" charset="0"/>
            </a:endParaRPr>
          </a:p>
        </p:txBody>
      </p:sp>
      <p:cxnSp>
        <p:nvCxnSpPr>
          <p:cNvPr id="5" name="直線コネクタ 4"/>
          <p:cNvCxnSpPr/>
          <p:nvPr/>
        </p:nvCxnSpPr>
        <p:spPr>
          <a:xfrm>
            <a:off x="0" y="1009986"/>
            <a:ext cx="12192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グループ化 8"/>
          <p:cNvGrpSpPr/>
          <p:nvPr/>
        </p:nvGrpSpPr>
        <p:grpSpPr>
          <a:xfrm>
            <a:off x="190501" y="204687"/>
            <a:ext cx="571498" cy="646331"/>
            <a:chOff x="190501" y="204687"/>
            <a:chExt cx="571498" cy="646331"/>
          </a:xfrm>
        </p:grpSpPr>
        <p:sp>
          <p:nvSpPr>
            <p:cNvPr id="7" name="山形 6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山形 7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0" name="グループ化 9"/>
          <p:cNvGrpSpPr/>
          <p:nvPr/>
        </p:nvGrpSpPr>
        <p:grpSpPr>
          <a:xfrm>
            <a:off x="887522" y="1321057"/>
            <a:ext cx="4520551" cy="748227"/>
            <a:chOff x="887522" y="1067057"/>
            <a:chExt cx="4520551" cy="748227"/>
          </a:xfrm>
        </p:grpSpPr>
        <p:sp>
          <p:nvSpPr>
            <p:cNvPr id="4" name="正方形/長方形 3"/>
            <p:cNvSpPr/>
            <p:nvPr/>
          </p:nvSpPr>
          <p:spPr>
            <a:xfrm>
              <a:off x="887522" y="1168955"/>
              <a:ext cx="585678" cy="64632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1" name="テキスト ボックス 30"/>
            <p:cNvSpPr txBox="1"/>
            <p:nvPr/>
          </p:nvSpPr>
          <p:spPr>
            <a:xfrm>
              <a:off x="1629474" y="1067057"/>
              <a:ext cx="377859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2800" spc="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회원 가입 및 로그인</a:t>
              </a:r>
              <a:endParaRPr kumimoji="1" lang="ja-JP" altLang="en-US" sz="28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endParaRPr>
            </a:p>
          </p:txBody>
        </p:sp>
      </p:grpSp>
      <p:grpSp>
        <p:nvGrpSpPr>
          <p:cNvPr id="33" name="グループ化 32"/>
          <p:cNvGrpSpPr/>
          <p:nvPr/>
        </p:nvGrpSpPr>
        <p:grpSpPr>
          <a:xfrm>
            <a:off x="887522" y="2271731"/>
            <a:ext cx="7984426" cy="796786"/>
            <a:chOff x="887522" y="1067057"/>
            <a:chExt cx="7984426" cy="796786"/>
          </a:xfrm>
        </p:grpSpPr>
        <p:sp>
          <p:nvSpPr>
            <p:cNvPr id="34" name="正方形/長方形 33"/>
            <p:cNvSpPr/>
            <p:nvPr/>
          </p:nvSpPr>
          <p:spPr>
            <a:xfrm>
              <a:off x="887522" y="1168955"/>
              <a:ext cx="585678" cy="64632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35" name="グループ化 34"/>
            <p:cNvGrpSpPr/>
            <p:nvPr/>
          </p:nvGrpSpPr>
          <p:grpSpPr>
            <a:xfrm>
              <a:off x="1556748" y="1067057"/>
              <a:ext cx="7315200" cy="796786"/>
              <a:chOff x="1556748" y="1067057"/>
              <a:chExt cx="7315200" cy="796786"/>
            </a:xfrm>
          </p:grpSpPr>
          <p:sp>
            <p:nvSpPr>
              <p:cNvPr id="36" name="テキスト ボックス 35"/>
              <p:cNvSpPr txBox="1"/>
              <p:nvPr/>
            </p:nvSpPr>
            <p:spPr>
              <a:xfrm>
                <a:off x="1629474" y="1067057"/>
                <a:ext cx="217239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ko-KR" altLang="en-US" sz="2800" spc="3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entury Gothic" panose="020B0502020202020204" pitchFamily="34" charset="0"/>
                  </a:rPr>
                  <a:t>거꾸로수</a:t>
                </a:r>
                <a:r>
                  <a:rPr lang="ko-KR" altLang="en-US" sz="2800" spc="3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entury Gothic" panose="020B0502020202020204" pitchFamily="34" charset="0"/>
                  </a:rPr>
                  <a:t>업</a:t>
                </a:r>
                <a:endParaRPr kumimoji="1" lang="ja-JP" altLang="en-US" sz="2800" spc="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37" name="テキスト ボックス 36"/>
              <p:cNvSpPr txBox="1"/>
              <p:nvPr/>
            </p:nvSpPr>
            <p:spPr>
              <a:xfrm>
                <a:off x="1556748" y="1494511"/>
                <a:ext cx="7315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altLang="ja-JP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ko-KR" alt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수강 신청</a:t>
                </a:r>
                <a:r>
                  <a:rPr lang="en-US" altLang="ko-KR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, </a:t>
                </a:r>
                <a:r>
                  <a:rPr lang="ko-KR" alt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영상 재생</a:t>
                </a:r>
                <a:endParaRPr kumimoji="1" lang="ja-JP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</p:grpSp>
      <p:grpSp>
        <p:nvGrpSpPr>
          <p:cNvPr id="38" name="グループ化 37"/>
          <p:cNvGrpSpPr/>
          <p:nvPr/>
        </p:nvGrpSpPr>
        <p:grpSpPr>
          <a:xfrm>
            <a:off x="887522" y="3222405"/>
            <a:ext cx="7984426" cy="796786"/>
            <a:chOff x="887522" y="1067057"/>
            <a:chExt cx="7984426" cy="796786"/>
          </a:xfrm>
        </p:grpSpPr>
        <p:sp>
          <p:nvSpPr>
            <p:cNvPr id="39" name="正方形/長方形 38"/>
            <p:cNvSpPr/>
            <p:nvPr/>
          </p:nvSpPr>
          <p:spPr>
            <a:xfrm>
              <a:off x="887522" y="1168955"/>
              <a:ext cx="585678" cy="64632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40" name="グループ化 39"/>
            <p:cNvGrpSpPr/>
            <p:nvPr/>
          </p:nvGrpSpPr>
          <p:grpSpPr>
            <a:xfrm>
              <a:off x="1556748" y="1067057"/>
              <a:ext cx="7315200" cy="796786"/>
              <a:chOff x="1556748" y="1067057"/>
              <a:chExt cx="7315200" cy="796786"/>
            </a:xfrm>
          </p:grpSpPr>
          <p:sp>
            <p:nvSpPr>
              <p:cNvPr id="41" name="テキスト ボックス 40"/>
              <p:cNvSpPr txBox="1"/>
              <p:nvPr/>
            </p:nvSpPr>
            <p:spPr>
              <a:xfrm>
                <a:off x="1629474" y="1067057"/>
                <a:ext cx="137730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800" spc="3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entury Gothic" panose="020B0502020202020204" pitchFamily="34" charset="0"/>
                  </a:rPr>
                  <a:t>게시판</a:t>
                </a:r>
                <a:endParaRPr kumimoji="1" lang="ja-JP" altLang="en-US" sz="2800" spc="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42" name="テキスト ボックス 41"/>
              <p:cNvSpPr txBox="1"/>
              <p:nvPr/>
            </p:nvSpPr>
            <p:spPr>
              <a:xfrm>
                <a:off x="1556748" y="1494511"/>
                <a:ext cx="7315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ko-KR" alt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자유 게시판</a:t>
                </a:r>
                <a:r>
                  <a:rPr lang="en-US" altLang="ko-KR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, </a:t>
                </a:r>
                <a:r>
                  <a:rPr lang="ko-KR" alt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질문 게시판</a:t>
                </a:r>
                <a:r>
                  <a:rPr lang="en-US" altLang="ko-KR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, </a:t>
                </a:r>
                <a:r>
                  <a:rPr lang="ko-KR" alt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공지사항</a:t>
                </a:r>
                <a:endParaRPr kumimoji="1" lang="ja-JP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</p:grpSp>
      <p:grpSp>
        <p:nvGrpSpPr>
          <p:cNvPr id="43" name="グループ化 42"/>
          <p:cNvGrpSpPr/>
          <p:nvPr/>
        </p:nvGrpSpPr>
        <p:grpSpPr>
          <a:xfrm>
            <a:off x="887522" y="4173079"/>
            <a:ext cx="3645311" cy="748227"/>
            <a:chOff x="887522" y="1067057"/>
            <a:chExt cx="3645311" cy="748227"/>
          </a:xfrm>
        </p:grpSpPr>
        <p:sp>
          <p:nvSpPr>
            <p:cNvPr id="44" name="正方形/長方形 43"/>
            <p:cNvSpPr/>
            <p:nvPr/>
          </p:nvSpPr>
          <p:spPr>
            <a:xfrm>
              <a:off x="887522" y="1168955"/>
              <a:ext cx="585678" cy="64632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6" name="テキスト ボックス 45"/>
            <p:cNvSpPr txBox="1"/>
            <p:nvPr/>
          </p:nvSpPr>
          <p:spPr>
            <a:xfrm>
              <a:off x="1629474" y="1067057"/>
              <a:ext cx="290335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2800" spc="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대회 일정</a:t>
              </a:r>
              <a:r>
                <a:rPr kumimoji="1" lang="en-US" altLang="ko-KR" sz="2800" spc="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/</a:t>
              </a:r>
              <a:r>
                <a:rPr lang="ko-KR" altLang="en-US" sz="2800" spc="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신청</a:t>
              </a:r>
              <a:endParaRPr kumimoji="1" lang="ja-JP" altLang="en-US" sz="28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endParaRPr>
            </a:p>
          </p:txBody>
        </p:sp>
      </p:grpSp>
      <p:sp>
        <p:nvSpPr>
          <p:cNvPr id="11" name="テキスト ボックス 10"/>
          <p:cNvSpPr txBox="1"/>
          <p:nvPr/>
        </p:nvSpPr>
        <p:spPr>
          <a:xfrm>
            <a:off x="1125543" y="1507766"/>
            <a:ext cx="50045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ja-JP" sz="4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1</a:t>
            </a:r>
            <a:endParaRPr kumimoji="1" lang="ja-JP" altLang="en-US" sz="4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53" name="テキスト ボックス 52"/>
          <p:cNvSpPr txBox="1"/>
          <p:nvPr/>
        </p:nvSpPr>
        <p:spPr>
          <a:xfrm>
            <a:off x="1109062" y="2434290"/>
            <a:ext cx="50045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ja-JP" sz="4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2</a:t>
            </a:r>
            <a:endParaRPr kumimoji="1" lang="ja-JP" altLang="en-US" sz="4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54" name="テキスト ボックス 53"/>
          <p:cNvSpPr txBox="1"/>
          <p:nvPr/>
        </p:nvSpPr>
        <p:spPr>
          <a:xfrm>
            <a:off x="1105281" y="3373514"/>
            <a:ext cx="50045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ja-JP" sz="4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3</a:t>
            </a:r>
            <a:endParaRPr kumimoji="1" lang="ja-JP" altLang="en-US" sz="4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55" name="テキスト ボックス 54"/>
          <p:cNvSpPr txBox="1"/>
          <p:nvPr/>
        </p:nvSpPr>
        <p:spPr>
          <a:xfrm>
            <a:off x="1101500" y="4338138"/>
            <a:ext cx="50045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ja-JP" sz="4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4</a:t>
            </a:r>
            <a:endParaRPr kumimoji="1" lang="ja-JP" altLang="en-US" sz="4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56" name="テキスト ボックス 55"/>
          <p:cNvSpPr txBox="1"/>
          <p:nvPr/>
        </p:nvSpPr>
        <p:spPr>
          <a:xfrm>
            <a:off x="1097719" y="5264662"/>
            <a:ext cx="50045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ja-JP" sz="4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5</a:t>
            </a:r>
            <a:endParaRPr kumimoji="1" lang="ja-JP" altLang="en-US" sz="4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29" name="グループ化 42">
            <a:extLst>
              <a:ext uri="{FF2B5EF4-FFF2-40B4-BE49-F238E27FC236}">
                <a16:creationId xmlns:a16="http://schemas.microsoft.com/office/drawing/2014/main" id="{4BD351AC-CBDB-4FD6-9418-82BFE1C870A7}"/>
              </a:ext>
            </a:extLst>
          </p:cNvPr>
          <p:cNvGrpSpPr/>
          <p:nvPr/>
        </p:nvGrpSpPr>
        <p:grpSpPr>
          <a:xfrm>
            <a:off x="887522" y="5039655"/>
            <a:ext cx="3052200" cy="748227"/>
            <a:chOff x="887522" y="1067057"/>
            <a:chExt cx="3052200" cy="748227"/>
          </a:xfrm>
        </p:grpSpPr>
        <p:sp>
          <p:nvSpPr>
            <p:cNvPr id="30" name="正方形/長方形 43">
              <a:extLst>
                <a:ext uri="{FF2B5EF4-FFF2-40B4-BE49-F238E27FC236}">
                  <a16:creationId xmlns:a16="http://schemas.microsoft.com/office/drawing/2014/main" id="{B3915FB9-08A0-4A69-BDCF-2F35CE8B56C0}"/>
                </a:ext>
              </a:extLst>
            </p:cNvPr>
            <p:cNvSpPr/>
            <p:nvPr/>
          </p:nvSpPr>
          <p:spPr>
            <a:xfrm>
              <a:off x="887522" y="1168955"/>
              <a:ext cx="585678" cy="64632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2" name="テキスト ボックス 45">
              <a:extLst>
                <a:ext uri="{FF2B5EF4-FFF2-40B4-BE49-F238E27FC236}">
                  <a16:creationId xmlns:a16="http://schemas.microsoft.com/office/drawing/2014/main" id="{B1DE0FE1-F364-4904-99FA-5A6A9989731E}"/>
                </a:ext>
              </a:extLst>
            </p:cNvPr>
            <p:cNvSpPr txBox="1"/>
            <p:nvPr/>
          </p:nvSpPr>
          <p:spPr>
            <a:xfrm>
              <a:off x="1629474" y="1067057"/>
              <a:ext cx="231024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2800" spc="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과제물 제출</a:t>
              </a:r>
              <a:endParaRPr kumimoji="1" lang="ja-JP" altLang="en-US" sz="28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endParaRPr>
            </a:p>
          </p:txBody>
        </p:sp>
      </p:grpSp>
      <p:sp>
        <p:nvSpPr>
          <p:cNvPr id="45" name="テキスト ボックス 54">
            <a:extLst>
              <a:ext uri="{FF2B5EF4-FFF2-40B4-BE49-F238E27FC236}">
                <a16:creationId xmlns:a16="http://schemas.microsoft.com/office/drawing/2014/main" id="{A5828A67-FF1F-41C4-A216-D22AF0E85A7B}"/>
              </a:ext>
            </a:extLst>
          </p:cNvPr>
          <p:cNvSpPr txBox="1"/>
          <p:nvPr/>
        </p:nvSpPr>
        <p:spPr>
          <a:xfrm>
            <a:off x="1101499" y="5204714"/>
            <a:ext cx="5004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ja-JP" sz="4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5</a:t>
            </a:r>
            <a:endParaRPr kumimoji="1" lang="ja-JP" altLang="en-US" sz="4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44813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62" b="1228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6" name="グループ化 5"/>
          <p:cNvGrpSpPr/>
          <p:nvPr/>
        </p:nvGrpSpPr>
        <p:grpSpPr>
          <a:xfrm>
            <a:off x="0" y="0"/>
            <a:ext cx="8496300" cy="6858000"/>
            <a:chOff x="0" y="0"/>
            <a:chExt cx="8496300" cy="6858000"/>
          </a:xfrm>
        </p:grpSpPr>
        <p:sp>
          <p:nvSpPr>
            <p:cNvPr id="2" name="直角三角形 1"/>
            <p:cNvSpPr/>
            <p:nvPr/>
          </p:nvSpPr>
          <p:spPr>
            <a:xfrm rot="5400000">
              <a:off x="819150" y="-819150"/>
              <a:ext cx="6858000" cy="8496300"/>
            </a:xfrm>
            <a:prstGeom prst="rtTriangle">
              <a:avLst/>
            </a:prstGeom>
            <a:solidFill>
              <a:schemeClr val="tx1">
                <a:lumMod val="85000"/>
                <a:lumOff val="1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" name="テキスト ボックス 2"/>
            <p:cNvSpPr txBox="1"/>
            <p:nvPr/>
          </p:nvSpPr>
          <p:spPr>
            <a:xfrm>
              <a:off x="400050" y="1028700"/>
              <a:ext cx="2247731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6000" b="1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Part 1</a:t>
              </a:r>
              <a:endParaRPr kumimoji="1" lang="ja-JP" altLang="en-US" sz="6000" b="1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5" name="テキスト ボックス 4"/>
            <p:cNvSpPr txBox="1"/>
            <p:nvPr/>
          </p:nvSpPr>
          <p:spPr>
            <a:xfrm>
              <a:off x="400050" y="2044363"/>
              <a:ext cx="471635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4000" dirty="0">
                  <a:solidFill>
                    <a:schemeClr val="bg1"/>
                  </a:solidFill>
                  <a:latin typeface="Century Gothic" panose="020B0502020202020204" pitchFamily="34" charset="0"/>
                  <a:ea typeface="Ebrima" panose="02000000000000000000" pitchFamily="2" charset="0"/>
                  <a:cs typeface="Ebrima" panose="02000000000000000000" pitchFamily="2" charset="0"/>
                </a:rPr>
                <a:t>회원 가입 및 로그인</a:t>
              </a:r>
              <a:endParaRPr kumimoji="1" lang="ja-JP" altLang="en-US" sz="4000" dirty="0">
                <a:solidFill>
                  <a:schemeClr val="bg1"/>
                </a:solidFill>
                <a:latin typeface="Century Gothic" panose="020B0502020202020204" pitchFamily="34" charset="0"/>
                <a:cs typeface="Ebrima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396393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E714C19F-6E62-4A04-9FB6-956C1EB6E8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052" y="1105056"/>
            <a:ext cx="5728447" cy="2823833"/>
          </a:xfrm>
          <a:prstGeom prst="rect">
            <a:avLst/>
          </a:prstGeom>
        </p:spPr>
      </p:pic>
      <p:sp>
        <p:nvSpPr>
          <p:cNvPr id="2" name="正方形/長方形 1"/>
          <p:cNvSpPr/>
          <p:nvPr/>
        </p:nvSpPr>
        <p:spPr>
          <a:xfrm>
            <a:off x="0" y="0"/>
            <a:ext cx="6096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1626695" y="204686"/>
            <a:ext cx="28135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ko-KR" altLang="en-US" sz="36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Ebrima" panose="02000000000000000000" pitchFamily="2" charset="0"/>
                <a:cs typeface="Ebrima" panose="02000000000000000000" pitchFamily="2" charset="0"/>
              </a:rPr>
              <a:t>로그인 방법</a:t>
            </a:r>
            <a:endParaRPr kumimoji="1" lang="ja-JP" altLang="en-US" sz="3600" b="1" spc="3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cs typeface="Ebrima" panose="02000000000000000000" pitchFamily="2" charset="0"/>
            </a:endParaRPr>
          </a:p>
        </p:txBody>
      </p:sp>
      <p:cxnSp>
        <p:nvCxnSpPr>
          <p:cNvPr id="5" name="直線コネクタ 4"/>
          <p:cNvCxnSpPr/>
          <p:nvPr/>
        </p:nvCxnSpPr>
        <p:spPr>
          <a:xfrm>
            <a:off x="0" y="1009986"/>
            <a:ext cx="12192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グループ化 8"/>
          <p:cNvGrpSpPr/>
          <p:nvPr/>
        </p:nvGrpSpPr>
        <p:grpSpPr>
          <a:xfrm>
            <a:off x="190501" y="204687"/>
            <a:ext cx="571498" cy="646331"/>
            <a:chOff x="190501" y="204687"/>
            <a:chExt cx="571498" cy="646331"/>
          </a:xfrm>
        </p:grpSpPr>
        <p:sp>
          <p:nvSpPr>
            <p:cNvPr id="7" name="山形 6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山形 7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グループ化 12"/>
          <p:cNvGrpSpPr/>
          <p:nvPr/>
        </p:nvGrpSpPr>
        <p:grpSpPr>
          <a:xfrm>
            <a:off x="804281" y="204686"/>
            <a:ext cx="571498" cy="646331"/>
            <a:chOff x="190501" y="204687"/>
            <a:chExt cx="571498" cy="646331"/>
          </a:xfrm>
        </p:grpSpPr>
        <p:sp>
          <p:nvSpPr>
            <p:cNvPr id="14" name="山形 13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山形 14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6" name="テキスト ボックス 15"/>
          <p:cNvSpPr txBox="1"/>
          <p:nvPr/>
        </p:nvSpPr>
        <p:spPr>
          <a:xfrm>
            <a:off x="457200" y="4513999"/>
            <a:ext cx="1134109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Tx/>
              <a:buChar char="-"/>
            </a:pP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기본적으로 아이디는 학번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(5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자리 숫자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로 입력하게 되어있습니다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학번 양식은 왼쪽 이미지 또는 홈페이지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hlinkClick r:id="rId3"/>
              </a:rPr>
              <a:t>www.</a:t>
            </a:r>
            <a:r>
              <a:rPr lang="ko-KR" altLang="en-US" dirty="0" err="1">
                <a:solidFill>
                  <a:schemeClr val="tx1">
                    <a:lumMod val="75000"/>
                    <a:lumOff val="25000"/>
                  </a:schemeClr>
                </a:solidFill>
                <a:hlinkClick r:id="rId3"/>
              </a:rPr>
              <a:t>덕소거꾸로수업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hlinkClick r:id="rId3"/>
              </a:rPr>
              <a:t>.com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메인 화면을 참고해 주세요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pPr marL="285750" indent="-285750" algn="just">
              <a:buFontTx/>
              <a:buChar char="-"/>
            </a:pPr>
            <a:r>
              <a:rPr lang="en-US" altLang="ko-KR" b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</a:t>
            </a:r>
            <a:r>
              <a:rPr lang="ko-KR" altLang="en-US" b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학년의 경우 이미 자기 학번으로 회원가입이 되어있으며 비밀번호는 </a:t>
            </a:r>
            <a:r>
              <a:rPr lang="en-US" altLang="ko-KR" b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1111</a:t>
            </a:r>
            <a:r>
              <a:rPr lang="ko-KR" altLang="en-US" b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로 설정 되어있습니다</a:t>
            </a:r>
            <a:r>
              <a:rPr lang="en-US" altLang="ko-KR" b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pPr marL="285750" indent="-285750" algn="just">
              <a:buFontTx/>
              <a:buChar char="-"/>
            </a:pPr>
            <a:r>
              <a:rPr lang="ko-KR" altLang="en-US" b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맨 처음 로그인 한 경우 오른 쪽 위의 정보 수정을 클릭</a:t>
            </a:r>
            <a:r>
              <a:rPr lang="en-US" altLang="ko-KR" b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b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이름과 비밀번호를 설정해 주세요 </a:t>
            </a:r>
            <a:r>
              <a:rPr lang="en-US" altLang="ko-KR" b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ko-KR" altLang="en-US" b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이름은 꼭 자기 이름으로 설정해 주세요 수행평가와 직결됩니다</a:t>
            </a:r>
            <a:r>
              <a:rPr lang="en-US" altLang="ko-KR" b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.)</a:t>
            </a:r>
          </a:p>
          <a:p>
            <a:pPr marL="285750" indent="-285750" algn="just">
              <a:buFontTx/>
              <a:buChar char="-"/>
            </a:pP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algn="just">
              <a:buFontTx/>
              <a:buChar char="-"/>
            </a:pPr>
            <a:endParaRPr kumimoji="1" lang="ja-JP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C049C5EF-7501-43F3-BFFE-E9F614A0E0BF}"/>
              </a:ext>
            </a:extLst>
          </p:cNvPr>
          <p:cNvCxnSpPr>
            <a:cxnSpLocks/>
          </p:cNvCxnSpPr>
          <p:nvPr/>
        </p:nvCxnSpPr>
        <p:spPr>
          <a:xfrm flipV="1">
            <a:off x="2528047" y="1264025"/>
            <a:ext cx="1846729" cy="92708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타원 11">
            <a:extLst>
              <a:ext uri="{FF2B5EF4-FFF2-40B4-BE49-F238E27FC236}">
                <a16:creationId xmlns:a16="http://schemas.microsoft.com/office/drawing/2014/main" id="{0D6FD4F0-FC7E-49DE-995E-A62EFBDD882B}"/>
              </a:ext>
            </a:extLst>
          </p:cNvPr>
          <p:cNvSpPr/>
          <p:nvPr/>
        </p:nvSpPr>
        <p:spPr>
          <a:xfrm>
            <a:off x="4374776" y="1051149"/>
            <a:ext cx="376518" cy="212875"/>
          </a:xfrm>
          <a:prstGeom prst="ellipse">
            <a:avLst/>
          </a:prstGeom>
          <a:noFill/>
          <a:ln w="38100">
            <a:solidFill>
              <a:srgbClr val="FFD7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A8950179-4113-440A-8E15-F755B597E7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1505" y="1114980"/>
            <a:ext cx="5823666" cy="2709682"/>
          </a:xfrm>
          <a:prstGeom prst="rect">
            <a:avLst/>
          </a:prstGeom>
        </p:spPr>
      </p:pic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5B426BCB-FE4B-4487-BA40-F4572F3E4E42}"/>
              </a:ext>
            </a:extLst>
          </p:cNvPr>
          <p:cNvCxnSpPr>
            <a:cxnSpLocks/>
          </p:cNvCxnSpPr>
          <p:nvPr/>
        </p:nvCxnSpPr>
        <p:spPr>
          <a:xfrm flipV="1">
            <a:off x="9179859" y="1264025"/>
            <a:ext cx="1846729" cy="92708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타원 23">
            <a:extLst>
              <a:ext uri="{FF2B5EF4-FFF2-40B4-BE49-F238E27FC236}">
                <a16:creationId xmlns:a16="http://schemas.microsoft.com/office/drawing/2014/main" id="{A7DD6E27-BA21-483F-8BEE-FD65F50D913E}"/>
              </a:ext>
            </a:extLst>
          </p:cNvPr>
          <p:cNvSpPr/>
          <p:nvPr/>
        </p:nvSpPr>
        <p:spPr>
          <a:xfrm>
            <a:off x="11026588" y="1051149"/>
            <a:ext cx="376518" cy="212875"/>
          </a:xfrm>
          <a:prstGeom prst="ellipse">
            <a:avLst/>
          </a:prstGeom>
          <a:noFill/>
          <a:ln w="38100">
            <a:solidFill>
              <a:srgbClr val="FFD7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02302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47" b="1204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" name="グループ化 2"/>
          <p:cNvGrpSpPr/>
          <p:nvPr/>
        </p:nvGrpSpPr>
        <p:grpSpPr>
          <a:xfrm>
            <a:off x="0" y="0"/>
            <a:ext cx="8496300" cy="6858000"/>
            <a:chOff x="0" y="0"/>
            <a:chExt cx="8496300" cy="6858000"/>
          </a:xfrm>
        </p:grpSpPr>
        <p:sp>
          <p:nvSpPr>
            <p:cNvPr id="4" name="直角三角形 3"/>
            <p:cNvSpPr/>
            <p:nvPr/>
          </p:nvSpPr>
          <p:spPr>
            <a:xfrm rot="5400000">
              <a:off x="819150" y="-819150"/>
              <a:ext cx="6858000" cy="8496300"/>
            </a:xfrm>
            <a:prstGeom prst="rtTriangle">
              <a:avLst/>
            </a:prstGeom>
            <a:solidFill>
              <a:schemeClr val="tx1">
                <a:lumMod val="85000"/>
                <a:lumOff val="1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" name="テキスト ボックス 4"/>
            <p:cNvSpPr txBox="1"/>
            <p:nvPr/>
          </p:nvSpPr>
          <p:spPr>
            <a:xfrm>
              <a:off x="400050" y="1028700"/>
              <a:ext cx="2247731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6000" b="1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Part 2</a:t>
              </a:r>
              <a:endParaRPr kumimoji="1" lang="ja-JP" altLang="en-US" sz="6000" b="1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6" name="テキスト ボックス 5"/>
            <p:cNvSpPr txBox="1"/>
            <p:nvPr/>
          </p:nvSpPr>
          <p:spPr>
            <a:xfrm>
              <a:off x="400050" y="2044363"/>
              <a:ext cx="274947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4000" dirty="0" err="1">
                  <a:solidFill>
                    <a:schemeClr val="bg1"/>
                  </a:solidFill>
                  <a:latin typeface="Century Gothic" panose="020B0502020202020204" pitchFamily="34" charset="0"/>
                  <a:ea typeface="Ebrima" panose="02000000000000000000" pitchFamily="2" charset="0"/>
                  <a:cs typeface="Ebrima" panose="02000000000000000000" pitchFamily="2" charset="0"/>
                </a:rPr>
                <a:t>거꾸로수업</a:t>
              </a:r>
              <a:endParaRPr kumimoji="1" lang="ja-JP" altLang="en-US" sz="4000" dirty="0">
                <a:solidFill>
                  <a:schemeClr val="bg1"/>
                </a:solidFill>
                <a:latin typeface="Century Gothic" panose="020B0502020202020204" pitchFamily="34" charset="0"/>
                <a:cs typeface="Ebrima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538474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6C830BD-0A33-4170-AC57-965250FA0C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012" y="1163980"/>
            <a:ext cx="5593976" cy="2557728"/>
          </a:xfrm>
          <a:prstGeom prst="rect">
            <a:avLst/>
          </a:prstGeom>
        </p:spPr>
      </p:pic>
      <p:sp>
        <p:nvSpPr>
          <p:cNvPr id="2" name="正方形/長方形 1"/>
          <p:cNvSpPr/>
          <p:nvPr/>
        </p:nvSpPr>
        <p:spPr>
          <a:xfrm>
            <a:off x="0" y="0"/>
            <a:ext cx="6096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1439280" y="44507"/>
            <a:ext cx="27494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3600" b="1" spc="300">
                <a:solidFill>
                  <a:schemeClr val="tx1">
                    <a:lumMod val="75000"/>
                    <a:lumOff val="2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Ebrima" panose="02000000000000000000" pitchFamily="2" charset="0"/>
              </a:rPr>
              <a:t>거꾸로 수업</a:t>
            </a:r>
            <a:endParaRPr kumimoji="1" lang="ja-JP" altLang="en-US" sz="3600" b="1" spc="300" dirty="0">
              <a:solidFill>
                <a:schemeClr val="tx1">
                  <a:lumMod val="75000"/>
                  <a:lumOff val="25000"/>
                </a:schemeClr>
              </a:solidFill>
              <a:latin typeface="나눔명조" panose="02020603020101020101" pitchFamily="18" charset="-127"/>
              <a:cs typeface="Ebrima" panose="02000000000000000000" pitchFamily="2" charset="0"/>
            </a:endParaRPr>
          </a:p>
        </p:txBody>
      </p:sp>
      <p:cxnSp>
        <p:nvCxnSpPr>
          <p:cNvPr id="5" name="直線コネクタ 4"/>
          <p:cNvCxnSpPr/>
          <p:nvPr/>
        </p:nvCxnSpPr>
        <p:spPr>
          <a:xfrm>
            <a:off x="0" y="1009986"/>
            <a:ext cx="12192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グループ化 8"/>
          <p:cNvGrpSpPr/>
          <p:nvPr/>
        </p:nvGrpSpPr>
        <p:grpSpPr>
          <a:xfrm>
            <a:off x="190501" y="204687"/>
            <a:ext cx="571498" cy="646331"/>
            <a:chOff x="190501" y="204687"/>
            <a:chExt cx="571498" cy="646331"/>
          </a:xfrm>
        </p:grpSpPr>
        <p:sp>
          <p:nvSpPr>
            <p:cNvPr id="7" name="山形 6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山形 7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グループ化 12"/>
          <p:cNvGrpSpPr/>
          <p:nvPr/>
        </p:nvGrpSpPr>
        <p:grpSpPr>
          <a:xfrm>
            <a:off x="804281" y="204686"/>
            <a:ext cx="571498" cy="646331"/>
            <a:chOff x="190501" y="204687"/>
            <a:chExt cx="571498" cy="646331"/>
          </a:xfrm>
        </p:grpSpPr>
        <p:sp>
          <p:nvSpPr>
            <p:cNvPr id="14" name="山形 13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山形 14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6" name="テキスト ボックス 15"/>
          <p:cNvSpPr txBox="1"/>
          <p:nvPr/>
        </p:nvSpPr>
        <p:spPr>
          <a:xfrm>
            <a:off x="300317" y="4513999"/>
            <a:ext cx="115913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Tx/>
              <a:buChar char="-"/>
            </a:pP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모든 강의는 사전에 수강 신청을 해야 재생할 수 있습니다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pPr marL="342900" indent="-342900" algn="just">
              <a:buAutoNum type="arabicPeriod"/>
            </a:pP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상단 탭에서 수강 신청을 클릭합니다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pPr marL="342900" indent="-342900" algn="just">
              <a:buAutoNum type="arabicPeriod"/>
            </a:pP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좌측 탭에서 학년을 선택합니다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pPr marL="342900" indent="-342900" algn="just">
              <a:buAutoNum type="arabicPeriod"/>
            </a:pP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과목을 선택하고 신청하기를 누르면 별도의 승인 없이 수강 신청이 완료됩니다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C049C5EF-7501-43F3-BFFE-E9F614A0E0BF}"/>
              </a:ext>
            </a:extLst>
          </p:cNvPr>
          <p:cNvCxnSpPr>
            <a:cxnSpLocks/>
          </p:cNvCxnSpPr>
          <p:nvPr/>
        </p:nvCxnSpPr>
        <p:spPr>
          <a:xfrm flipV="1">
            <a:off x="476250" y="1810832"/>
            <a:ext cx="1594597" cy="173890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타원 11">
            <a:extLst>
              <a:ext uri="{FF2B5EF4-FFF2-40B4-BE49-F238E27FC236}">
                <a16:creationId xmlns:a16="http://schemas.microsoft.com/office/drawing/2014/main" id="{0D6FD4F0-FC7E-49DE-995E-A62EFBDD882B}"/>
              </a:ext>
            </a:extLst>
          </p:cNvPr>
          <p:cNvSpPr/>
          <p:nvPr/>
        </p:nvSpPr>
        <p:spPr>
          <a:xfrm>
            <a:off x="1919567" y="1621072"/>
            <a:ext cx="376518" cy="212875"/>
          </a:xfrm>
          <a:prstGeom prst="ellipse">
            <a:avLst/>
          </a:prstGeom>
          <a:noFill/>
          <a:ln w="38100">
            <a:solidFill>
              <a:srgbClr val="FFD7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テキスト ボックス 36">
            <a:extLst>
              <a:ext uri="{FF2B5EF4-FFF2-40B4-BE49-F238E27FC236}">
                <a16:creationId xmlns:a16="http://schemas.microsoft.com/office/drawing/2014/main" id="{8D25E0DB-5CFC-476B-AFDF-0465AF1200DE}"/>
              </a:ext>
            </a:extLst>
          </p:cNvPr>
          <p:cNvSpPr txBox="1"/>
          <p:nvPr/>
        </p:nvSpPr>
        <p:spPr>
          <a:xfrm>
            <a:off x="1375779" y="604888"/>
            <a:ext cx="731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ja-JP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수강신청</a:t>
            </a:r>
            <a:endParaRPr kumimoji="1" lang="ja-JP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C72C7823-9198-4BF4-9CE6-C7B5837EA6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4989" y="1045753"/>
            <a:ext cx="6095999" cy="2673998"/>
          </a:xfrm>
          <a:prstGeom prst="rect">
            <a:avLst/>
          </a:prstGeom>
        </p:spPr>
      </p:pic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129F239E-5455-4B76-B335-57CE1161D914}"/>
              </a:ext>
            </a:extLst>
          </p:cNvPr>
          <p:cNvCxnSpPr>
            <a:cxnSpLocks/>
          </p:cNvCxnSpPr>
          <p:nvPr/>
        </p:nvCxnSpPr>
        <p:spPr>
          <a:xfrm flipV="1">
            <a:off x="6096000" y="2737472"/>
            <a:ext cx="923365" cy="81225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타원 20">
            <a:extLst>
              <a:ext uri="{FF2B5EF4-FFF2-40B4-BE49-F238E27FC236}">
                <a16:creationId xmlns:a16="http://schemas.microsoft.com/office/drawing/2014/main" id="{723AF93C-C761-4722-B3DC-A0C9D0B92D59}"/>
              </a:ext>
            </a:extLst>
          </p:cNvPr>
          <p:cNvSpPr/>
          <p:nvPr/>
        </p:nvSpPr>
        <p:spPr>
          <a:xfrm>
            <a:off x="6868085" y="2547712"/>
            <a:ext cx="376518" cy="212875"/>
          </a:xfrm>
          <a:prstGeom prst="ellipse">
            <a:avLst/>
          </a:prstGeom>
          <a:noFill/>
          <a:ln w="38100">
            <a:solidFill>
              <a:srgbClr val="FFD7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E2137829-5784-4426-A2A2-649BAE21C0B2}"/>
              </a:ext>
            </a:extLst>
          </p:cNvPr>
          <p:cNvSpPr/>
          <p:nvPr/>
        </p:nvSpPr>
        <p:spPr>
          <a:xfrm>
            <a:off x="6199654" y="2838801"/>
            <a:ext cx="304800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8C0AB3D8-1245-496F-8CCE-DEB83C8CE668}"/>
              </a:ext>
            </a:extLst>
          </p:cNvPr>
          <p:cNvCxnSpPr>
            <a:cxnSpLocks/>
          </p:cNvCxnSpPr>
          <p:nvPr/>
        </p:nvCxnSpPr>
        <p:spPr>
          <a:xfrm flipV="1">
            <a:off x="7555262" y="3196606"/>
            <a:ext cx="923365" cy="81225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타원 24">
            <a:extLst>
              <a:ext uri="{FF2B5EF4-FFF2-40B4-BE49-F238E27FC236}">
                <a16:creationId xmlns:a16="http://schemas.microsoft.com/office/drawing/2014/main" id="{EDD9ECF4-234F-4B1A-B1BF-EBB5B7602EDC}"/>
              </a:ext>
            </a:extLst>
          </p:cNvPr>
          <p:cNvSpPr/>
          <p:nvPr/>
        </p:nvSpPr>
        <p:spPr>
          <a:xfrm>
            <a:off x="8327347" y="3006846"/>
            <a:ext cx="923364" cy="212875"/>
          </a:xfrm>
          <a:prstGeom prst="ellipse">
            <a:avLst/>
          </a:prstGeom>
          <a:noFill/>
          <a:ln w="38100">
            <a:solidFill>
              <a:srgbClr val="FFD7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E7DF01EF-DF0A-48C2-AB32-12A24B552E98}"/>
              </a:ext>
            </a:extLst>
          </p:cNvPr>
          <p:cNvSpPr/>
          <p:nvPr/>
        </p:nvSpPr>
        <p:spPr>
          <a:xfrm>
            <a:off x="7658916" y="3297935"/>
            <a:ext cx="304800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876D7B2C-1563-45B9-BE2E-B857CE91C6ED}"/>
              </a:ext>
            </a:extLst>
          </p:cNvPr>
          <p:cNvCxnSpPr>
            <a:cxnSpLocks/>
          </p:cNvCxnSpPr>
          <p:nvPr/>
        </p:nvCxnSpPr>
        <p:spPr>
          <a:xfrm flipV="1">
            <a:off x="8638006" y="3173491"/>
            <a:ext cx="923365" cy="81225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타원 27">
            <a:extLst>
              <a:ext uri="{FF2B5EF4-FFF2-40B4-BE49-F238E27FC236}">
                <a16:creationId xmlns:a16="http://schemas.microsoft.com/office/drawing/2014/main" id="{00075C19-04B2-4DAD-8B9A-C997C44B983E}"/>
              </a:ext>
            </a:extLst>
          </p:cNvPr>
          <p:cNvSpPr/>
          <p:nvPr/>
        </p:nvSpPr>
        <p:spPr>
          <a:xfrm>
            <a:off x="9410091" y="2983731"/>
            <a:ext cx="376518" cy="212875"/>
          </a:xfrm>
          <a:prstGeom prst="ellipse">
            <a:avLst/>
          </a:prstGeom>
          <a:noFill/>
          <a:ln w="38100">
            <a:solidFill>
              <a:srgbClr val="FFD7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D2487A46-2813-4601-8FFE-245E77D53AA5}"/>
              </a:ext>
            </a:extLst>
          </p:cNvPr>
          <p:cNvSpPr/>
          <p:nvPr/>
        </p:nvSpPr>
        <p:spPr>
          <a:xfrm>
            <a:off x="8741660" y="3274820"/>
            <a:ext cx="304800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912743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5D091EF5-1BCB-459C-B93B-2555E38E65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3915" y="721100"/>
            <a:ext cx="6868085" cy="326465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6C830BD-0A33-4170-AC57-965250FA0C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012" y="1163980"/>
            <a:ext cx="5593976" cy="2557728"/>
          </a:xfrm>
          <a:prstGeom prst="rect">
            <a:avLst/>
          </a:prstGeom>
        </p:spPr>
      </p:pic>
      <p:sp>
        <p:nvSpPr>
          <p:cNvPr id="2" name="正方形/長方形 1"/>
          <p:cNvSpPr/>
          <p:nvPr/>
        </p:nvSpPr>
        <p:spPr>
          <a:xfrm>
            <a:off x="0" y="0"/>
            <a:ext cx="6096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1439280" y="44507"/>
            <a:ext cx="27494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3600" b="1" spc="300">
                <a:solidFill>
                  <a:schemeClr val="tx1">
                    <a:lumMod val="75000"/>
                    <a:lumOff val="2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Ebrima" panose="02000000000000000000" pitchFamily="2" charset="0"/>
              </a:rPr>
              <a:t>거꾸로 수업</a:t>
            </a:r>
            <a:endParaRPr kumimoji="1" lang="ja-JP" altLang="en-US" sz="3600" b="1" spc="300" dirty="0">
              <a:solidFill>
                <a:schemeClr val="tx1">
                  <a:lumMod val="75000"/>
                  <a:lumOff val="25000"/>
                </a:schemeClr>
              </a:solidFill>
              <a:latin typeface="나눔명조" panose="02020603020101020101" pitchFamily="18" charset="-127"/>
              <a:cs typeface="Ebrima" panose="02000000000000000000" pitchFamily="2" charset="0"/>
            </a:endParaRPr>
          </a:p>
        </p:txBody>
      </p:sp>
      <p:cxnSp>
        <p:nvCxnSpPr>
          <p:cNvPr id="5" name="直線コネクタ 4"/>
          <p:cNvCxnSpPr/>
          <p:nvPr/>
        </p:nvCxnSpPr>
        <p:spPr>
          <a:xfrm>
            <a:off x="0" y="1009986"/>
            <a:ext cx="12192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グループ化 8"/>
          <p:cNvGrpSpPr/>
          <p:nvPr/>
        </p:nvGrpSpPr>
        <p:grpSpPr>
          <a:xfrm>
            <a:off x="190501" y="204687"/>
            <a:ext cx="571498" cy="646331"/>
            <a:chOff x="190501" y="204687"/>
            <a:chExt cx="571498" cy="646331"/>
          </a:xfrm>
        </p:grpSpPr>
        <p:sp>
          <p:nvSpPr>
            <p:cNvPr id="7" name="山形 6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山形 7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グループ化 12"/>
          <p:cNvGrpSpPr/>
          <p:nvPr/>
        </p:nvGrpSpPr>
        <p:grpSpPr>
          <a:xfrm>
            <a:off x="804281" y="204686"/>
            <a:ext cx="571498" cy="646331"/>
            <a:chOff x="190501" y="204687"/>
            <a:chExt cx="571498" cy="646331"/>
          </a:xfrm>
        </p:grpSpPr>
        <p:sp>
          <p:nvSpPr>
            <p:cNvPr id="14" name="山形 13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山形 14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6" name="テキスト ボックス 15"/>
          <p:cNvSpPr txBox="1"/>
          <p:nvPr/>
        </p:nvSpPr>
        <p:spPr>
          <a:xfrm>
            <a:off x="300317" y="4513999"/>
            <a:ext cx="115913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Tx/>
              <a:buChar char="-"/>
            </a:pP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모든 강의는 사전에 수강 신청을 해야 재생할 수 있습니다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pPr marL="342900" indent="-342900" algn="just">
              <a:buAutoNum type="arabicPeriod"/>
            </a:pP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상단 탭에서 </a:t>
            </a:r>
            <a:r>
              <a:rPr lang="ko-KR" alt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거꾸로수업을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클릭합니다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pPr marL="342900" indent="-342900" algn="just">
              <a:buAutoNum type="arabicPeriod"/>
            </a:pP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좌측 탭에서 학년을 선택합니다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pPr marL="342900" indent="-342900" algn="just">
              <a:buAutoNum type="arabicPeriod"/>
            </a:pP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과목을 선택합니다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pPr marL="342900" indent="-342900" algn="just">
              <a:buAutoNum type="arabicPeriod"/>
            </a:pP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강의 칸에 강의 숫자를 입력하세요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(1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강이면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입력하기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</a:p>
          <a:p>
            <a:pPr marL="342900" indent="-342900" algn="just">
              <a:buAutoNum type="arabicPeriod"/>
            </a:pP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재생버튼을 누르면 재생됩니다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C049C5EF-7501-43F3-BFFE-E9F614A0E0BF}"/>
              </a:ext>
            </a:extLst>
          </p:cNvPr>
          <p:cNvCxnSpPr>
            <a:cxnSpLocks/>
          </p:cNvCxnSpPr>
          <p:nvPr/>
        </p:nvCxnSpPr>
        <p:spPr>
          <a:xfrm flipV="1">
            <a:off x="688600" y="1815284"/>
            <a:ext cx="747841" cy="94530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타원 11">
            <a:extLst>
              <a:ext uri="{FF2B5EF4-FFF2-40B4-BE49-F238E27FC236}">
                <a16:creationId xmlns:a16="http://schemas.microsoft.com/office/drawing/2014/main" id="{0D6FD4F0-FC7E-49DE-995E-A62EFBDD882B}"/>
              </a:ext>
            </a:extLst>
          </p:cNvPr>
          <p:cNvSpPr/>
          <p:nvPr/>
        </p:nvSpPr>
        <p:spPr>
          <a:xfrm>
            <a:off x="999260" y="1621072"/>
            <a:ext cx="874363" cy="204219"/>
          </a:xfrm>
          <a:prstGeom prst="ellipse">
            <a:avLst/>
          </a:prstGeom>
          <a:noFill/>
          <a:ln w="38100">
            <a:solidFill>
              <a:srgbClr val="FFD7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テキスト ボックス 36">
            <a:extLst>
              <a:ext uri="{FF2B5EF4-FFF2-40B4-BE49-F238E27FC236}">
                <a16:creationId xmlns:a16="http://schemas.microsoft.com/office/drawing/2014/main" id="{8D25E0DB-5CFC-476B-AFDF-0465AF1200DE}"/>
              </a:ext>
            </a:extLst>
          </p:cNvPr>
          <p:cNvSpPr txBox="1"/>
          <p:nvPr/>
        </p:nvSpPr>
        <p:spPr>
          <a:xfrm>
            <a:off x="1375779" y="604888"/>
            <a:ext cx="731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ja-JP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영상 재생</a:t>
            </a:r>
            <a:endParaRPr kumimoji="1" lang="ja-JP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129F239E-5455-4B76-B335-57CE1161D914}"/>
              </a:ext>
            </a:extLst>
          </p:cNvPr>
          <p:cNvCxnSpPr>
            <a:cxnSpLocks/>
          </p:cNvCxnSpPr>
          <p:nvPr/>
        </p:nvCxnSpPr>
        <p:spPr>
          <a:xfrm flipV="1">
            <a:off x="5784837" y="2737472"/>
            <a:ext cx="923365" cy="81225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타원 20">
            <a:extLst>
              <a:ext uri="{FF2B5EF4-FFF2-40B4-BE49-F238E27FC236}">
                <a16:creationId xmlns:a16="http://schemas.microsoft.com/office/drawing/2014/main" id="{723AF93C-C761-4722-B3DC-A0C9D0B92D59}"/>
              </a:ext>
            </a:extLst>
          </p:cNvPr>
          <p:cNvSpPr/>
          <p:nvPr/>
        </p:nvSpPr>
        <p:spPr>
          <a:xfrm>
            <a:off x="6556922" y="2547712"/>
            <a:ext cx="376518" cy="212875"/>
          </a:xfrm>
          <a:prstGeom prst="ellipse">
            <a:avLst/>
          </a:prstGeom>
          <a:noFill/>
          <a:ln w="38100">
            <a:solidFill>
              <a:srgbClr val="FFD7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E2137829-5784-4426-A2A2-649BAE21C0B2}"/>
              </a:ext>
            </a:extLst>
          </p:cNvPr>
          <p:cNvSpPr/>
          <p:nvPr/>
        </p:nvSpPr>
        <p:spPr>
          <a:xfrm>
            <a:off x="5888491" y="2838801"/>
            <a:ext cx="304800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8C0AB3D8-1245-496F-8CCE-DEB83C8CE668}"/>
              </a:ext>
            </a:extLst>
          </p:cNvPr>
          <p:cNvCxnSpPr>
            <a:cxnSpLocks/>
          </p:cNvCxnSpPr>
          <p:nvPr/>
        </p:nvCxnSpPr>
        <p:spPr>
          <a:xfrm flipV="1">
            <a:off x="6584329" y="3281269"/>
            <a:ext cx="923365" cy="81225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타원 24">
            <a:extLst>
              <a:ext uri="{FF2B5EF4-FFF2-40B4-BE49-F238E27FC236}">
                <a16:creationId xmlns:a16="http://schemas.microsoft.com/office/drawing/2014/main" id="{EDD9ECF4-234F-4B1A-B1BF-EBB5B7602EDC}"/>
              </a:ext>
            </a:extLst>
          </p:cNvPr>
          <p:cNvSpPr/>
          <p:nvPr/>
        </p:nvSpPr>
        <p:spPr>
          <a:xfrm>
            <a:off x="7356414" y="3091509"/>
            <a:ext cx="923364" cy="212875"/>
          </a:xfrm>
          <a:prstGeom prst="ellipse">
            <a:avLst/>
          </a:prstGeom>
          <a:noFill/>
          <a:ln w="38100">
            <a:solidFill>
              <a:srgbClr val="FFD7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E7DF01EF-DF0A-48C2-AB32-12A24B552E98}"/>
              </a:ext>
            </a:extLst>
          </p:cNvPr>
          <p:cNvSpPr/>
          <p:nvPr/>
        </p:nvSpPr>
        <p:spPr>
          <a:xfrm>
            <a:off x="6687983" y="3382598"/>
            <a:ext cx="304800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876D7B2C-1563-45B9-BE2E-B857CE91C6ED}"/>
              </a:ext>
            </a:extLst>
          </p:cNvPr>
          <p:cNvCxnSpPr>
            <a:cxnSpLocks/>
          </p:cNvCxnSpPr>
          <p:nvPr/>
        </p:nvCxnSpPr>
        <p:spPr>
          <a:xfrm flipV="1">
            <a:off x="7922672" y="3289703"/>
            <a:ext cx="923365" cy="81225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타원 27">
            <a:extLst>
              <a:ext uri="{FF2B5EF4-FFF2-40B4-BE49-F238E27FC236}">
                <a16:creationId xmlns:a16="http://schemas.microsoft.com/office/drawing/2014/main" id="{00075C19-04B2-4DAD-8B9A-C997C44B983E}"/>
              </a:ext>
            </a:extLst>
          </p:cNvPr>
          <p:cNvSpPr/>
          <p:nvPr/>
        </p:nvSpPr>
        <p:spPr>
          <a:xfrm>
            <a:off x="8694756" y="3012153"/>
            <a:ext cx="1900919" cy="300666"/>
          </a:xfrm>
          <a:prstGeom prst="ellipse">
            <a:avLst/>
          </a:prstGeom>
          <a:noFill/>
          <a:ln w="38100">
            <a:solidFill>
              <a:srgbClr val="FFD7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D2487A46-2813-4601-8FFE-245E77D53AA5}"/>
              </a:ext>
            </a:extLst>
          </p:cNvPr>
          <p:cNvSpPr/>
          <p:nvPr/>
        </p:nvSpPr>
        <p:spPr>
          <a:xfrm>
            <a:off x="8026326" y="3391032"/>
            <a:ext cx="304800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969BE5B-2CA1-48E5-A747-30A760985904}"/>
              </a:ext>
            </a:extLst>
          </p:cNvPr>
          <p:cNvCxnSpPr>
            <a:cxnSpLocks/>
          </p:cNvCxnSpPr>
          <p:nvPr/>
        </p:nvCxnSpPr>
        <p:spPr>
          <a:xfrm flipH="1" flipV="1">
            <a:off x="9307719" y="3733290"/>
            <a:ext cx="1233767" cy="90741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타원 30">
            <a:extLst>
              <a:ext uri="{FF2B5EF4-FFF2-40B4-BE49-F238E27FC236}">
                <a16:creationId xmlns:a16="http://schemas.microsoft.com/office/drawing/2014/main" id="{0E070747-5946-4983-905A-F888B11A6D53}"/>
              </a:ext>
            </a:extLst>
          </p:cNvPr>
          <p:cNvSpPr/>
          <p:nvPr/>
        </p:nvSpPr>
        <p:spPr>
          <a:xfrm>
            <a:off x="8526737" y="3534998"/>
            <a:ext cx="923364" cy="212875"/>
          </a:xfrm>
          <a:prstGeom prst="ellipse">
            <a:avLst/>
          </a:prstGeom>
          <a:noFill/>
          <a:ln w="38100">
            <a:solidFill>
              <a:srgbClr val="FFD7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C9E459AC-96E7-44C1-BE24-3553BB1F364B}"/>
              </a:ext>
            </a:extLst>
          </p:cNvPr>
          <p:cNvSpPr/>
          <p:nvPr/>
        </p:nvSpPr>
        <p:spPr>
          <a:xfrm>
            <a:off x="10284825" y="3833350"/>
            <a:ext cx="304800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272221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그림 32">
            <a:extLst>
              <a:ext uri="{FF2B5EF4-FFF2-40B4-BE49-F238E27FC236}">
                <a16:creationId xmlns:a16="http://schemas.microsoft.com/office/drawing/2014/main" id="{EF0AA5CC-91E6-41A5-9F58-65F63BA7AC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5308" y="851017"/>
            <a:ext cx="7385797" cy="3692899"/>
          </a:xfrm>
          <a:prstGeom prst="rect">
            <a:avLst/>
          </a:prstGeom>
        </p:spPr>
      </p:pic>
      <p:sp>
        <p:nvSpPr>
          <p:cNvPr id="2" name="正方形/長方形 1"/>
          <p:cNvSpPr/>
          <p:nvPr/>
        </p:nvSpPr>
        <p:spPr>
          <a:xfrm>
            <a:off x="0" y="0"/>
            <a:ext cx="6096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1439280" y="44507"/>
            <a:ext cx="27494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3600" b="1" spc="300">
                <a:solidFill>
                  <a:schemeClr val="tx1">
                    <a:lumMod val="75000"/>
                    <a:lumOff val="2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Ebrima" panose="02000000000000000000" pitchFamily="2" charset="0"/>
              </a:rPr>
              <a:t>거꾸로 수업</a:t>
            </a:r>
            <a:endParaRPr kumimoji="1" lang="ja-JP" altLang="en-US" sz="3600" b="1" spc="300" dirty="0">
              <a:solidFill>
                <a:schemeClr val="tx1">
                  <a:lumMod val="75000"/>
                  <a:lumOff val="25000"/>
                </a:schemeClr>
              </a:solidFill>
              <a:latin typeface="나눔명조" panose="02020603020101020101" pitchFamily="18" charset="-127"/>
              <a:cs typeface="Ebrima" panose="02000000000000000000" pitchFamily="2" charset="0"/>
            </a:endParaRPr>
          </a:p>
        </p:txBody>
      </p:sp>
      <p:cxnSp>
        <p:nvCxnSpPr>
          <p:cNvPr id="5" name="直線コネクタ 4"/>
          <p:cNvCxnSpPr/>
          <p:nvPr/>
        </p:nvCxnSpPr>
        <p:spPr>
          <a:xfrm>
            <a:off x="0" y="1009986"/>
            <a:ext cx="12192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グループ化 8"/>
          <p:cNvGrpSpPr/>
          <p:nvPr/>
        </p:nvGrpSpPr>
        <p:grpSpPr>
          <a:xfrm>
            <a:off x="190501" y="204687"/>
            <a:ext cx="571498" cy="646331"/>
            <a:chOff x="190501" y="204687"/>
            <a:chExt cx="571498" cy="646331"/>
          </a:xfrm>
        </p:grpSpPr>
        <p:sp>
          <p:nvSpPr>
            <p:cNvPr id="7" name="山形 6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山形 7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グループ化 12"/>
          <p:cNvGrpSpPr/>
          <p:nvPr/>
        </p:nvGrpSpPr>
        <p:grpSpPr>
          <a:xfrm>
            <a:off x="804281" y="204686"/>
            <a:ext cx="571498" cy="646331"/>
            <a:chOff x="190501" y="204687"/>
            <a:chExt cx="571498" cy="646331"/>
          </a:xfrm>
        </p:grpSpPr>
        <p:sp>
          <p:nvSpPr>
            <p:cNvPr id="14" name="山形 13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山形 14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6" name="テキスト ボックス 15"/>
          <p:cNvSpPr txBox="1"/>
          <p:nvPr/>
        </p:nvSpPr>
        <p:spPr>
          <a:xfrm>
            <a:off x="300317" y="4513999"/>
            <a:ext cx="115913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Tx/>
              <a:buChar char="-"/>
            </a:pP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강의 재생을 눌렀을 때 화면입니다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pPr marL="285750" indent="-285750" algn="just">
              <a:buFontTx/>
              <a:buChar char="-"/>
            </a:pPr>
            <a:r>
              <a:rPr lang="ko-KR" altLang="en-US" b="1" u="sng" dirty="0">
                <a:solidFill>
                  <a:srgbClr val="FF0000"/>
                </a:solidFill>
              </a:rPr>
              <a:t>강의를 전부 수강한 후 그냥 끄지 마시고 꼭 제출 버튼을 눌러 주셔야 합니다</a:t>
            </a:r>
            <a:r>
              <a:rPr lang="en-US" altLang="ko-KR" b="1" u="sng" dirty="0">
                <a:solidFill>
                  <a:srgbClr val="FF0000"/>
                </a:solidFill>
              </a:rPr>
              <a:t>.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그렇지 않으면 안 들은 것으로 간주되어 수행평가 등에 불이익을 받으실 수 있습니다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.)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C049C5EF-7501-43F3-BFFE-E9F614A0E0BF}"/>
              </a:ext>
            </a:extLst>
          </p:cNvPr>
          <p:cNvCxnSpPr>
            <a:cxnSpLocks/>
          </p:cNvCxnSpPr>
          <p:nvPr/>
        </p:nvCxnSpPr>
        <p:spPr>
          <a:xfrm>
            <a:off x="4188752" y="3688349"/>
            <a:ext cx="1270754" cy="66529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타원 11">
            <a:extLst>
              <a:ext uri="{FF2B5EF4-FFF2-40B4-BE49-F238E27FC236}">
                <a16:creationId xmlns:a16="http://schemas.microsoft.com/office/drawing/2014/main" id="{0D6FD4F0-FC7E-49DE-995E-A62EFBDD882B}"/>
              </a:ext>
            </a:extLst>
          </p:cNvPr>
          <p:cNvSpPr/>
          <p:nvPr/>
        </p:nvSpPr>
        <p:spPr>
          <a:xfrm>
            <a:off x="5531024" y="4251532"/>
            <a:ext cx="874363" cy="204219"/>
          </a:xfrm>
          <a:prstGeom prst="ellipse">
            <a:avLst/>
          </a:prstGeom>
          <a:noFill/>
          <a:ln w="38100">
            <a:solidFill>
              <a:srgbClr val="FFD7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テキスト ボックス 36">
            <a:extLst>
              <a:ext uri="{FF2B5EF4-FFF2-40B4-BE49-F238E27FC236}">
                <a16:creationId xmlns:a16="http://schemas.microsoft.com/office/drawing/2014/main" id="{8D25E0DB-5CFC-476B-AFDF-0465AF1200DE}"/>
              </a:ext>
            </a:extLst>
          </p:cNvPr>
          <p:cNvSpPr txBox="1"/>
          <p:nvPr/>
        </p:nvSpPr>
        <p:spPr>
          <a:xfrm>
            <a:off x="1375779" y="604888"/>
            <a:ext cx="731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ja-JP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영상 재생</a:t>
            </a:r>
            <a:endParaRPr kumimoji="1" lang="ja-JP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80712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37" b="4687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" name="グループ化 2"/>
          <p:cNvGrpSpPr/>
          <p:nvPr/>
        </p:nvGrpSpPr>
        <p:grpSpPr>
          <a:xfrm>
            <a:off x="0" y="0"/>
            <a:ext cx="8496300" cy="6858000"/>
            <a:chOff x="0" y="0"/>
            <a:chExt cx="8496300" cy="6858000"/>
          </a:xfrm>
        </p:grpSpPr>
        <p:sp>
          <p:nvSpPr>
            <p:cNvPr id="4" name="直角三角形 3"/>
            <p:cNvSpPr/>
            <p:nvPr/>
          </p:nvSpPr>
          <p:spPr>
            <a:xfrm rot="5400000">
              <a:off x="819150" y="-819150"/>
              <a:ext cx="6858000" cy="8496300"/>
            </a:xfrm>
            <a:prstGeom prst="rtTriangle">
              <a:avLst/>
            </a:prstGeom>
            <a:solidFill>
              <a:schemeClr val="tx1">
                <a:lumMod val="85000"/>
                <a:lumOff val="1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" name="テキスト ボックス 4"/>
            <p:cNvSpPr txBox="1"/>
            <p:nvPr/>
          </p:nvSpPr>
          <p:spPr>
            <a:xfrm>
              <a:off x="400050" y="1028700"/>
              <a:ext cx="2247731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6000" b="1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Part 3</a:t>
              </a:r>
              <a:endParaRPr kumimoji="1" lang="ja-JP" altLang="en-US" sz="6000" b="1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6" name="テキスト ボックス 5"/>
            <p:cNvSpPr txBox="1"/>
            <p:nvPr/>
          </p:nvSpPr>
          <p:spPr>
            <a:xfrm>
              <a:off x="400050" y="2044363"/>
              <a:ext cx="172354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4000" dirty="0">
                  <a:solidFill>
                    <a:schemeClr val="bg1"/>
                  </a:solidFill>
                  <a:latin typeface="Century Gothic" panose="020B0502020202020204" pitchFamily="34" charset="0"/>
                  <a:ea typeface="Ebrima" panose="02000000000000000000" pitchFamily="2" charset="0"/>
                  <a:cs typeface="Ebrima" panose="02000000000000000000" pitchFamily="2" charset="0"/>
                </a:rPr>
                <a:t>게시판</a:t>
              </a:r>
              <a:endParaRPr kumimoji="1" lang="ja-JP" altLang="en-US" sz="4000" dirty="0">
                <a:solidFill>
                  <a:schemeClr val="bg1"/>
                </a:solidFill>
                <a:latin typeface="Century Gothic" panose="020B0502020202020204" pitchFamily="34" charset="0"/>
                <a:cs typeface="Ebrima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380876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テーマ">
  <a:themeElements>
    <a:clrScheme name="ユーザー定義 3">
      <a:dk1>
        <a:sysClr val="windowText" lastClr="000000"/>
      </a:dk1>
      <a:lt1>
        <a:sysClr val="window" lastClr="FFFFFF"/>
      </a:lt1>
      <a:dk2>
        <a:srgbClr val="2E75B5"/>
      </a:dk2>
      <a:lt2>
        <a:srgbClr val="E7E6E6"/>
      </a:lt2>
      <a:accent1>
        <a:srgbClr val="FEC800"/>
      </a:accent1>
      <a:accent2>
        <a:srgbClr val="E7AB63"/>
      </a:accent2>
      <a:accent3>
        <a:srgbClr val="3A3838"/>
      </a:accent3>
      <a:accent4>
        <a:srgbClr val="757070"/>
      </a:accent4>
      <a:accent5>
        <a:srgbClr val="FFE78F"/>
      </a:accent5>
      <a:accent6>
        <a:srgbClr val="FFF4CB"/>
      </a:accent6>
      <a:hlink>
        <a:srgbClr val="3A1500"/>
      </a:hlink>
      <a:folHlink>
        <a:srgbClr val="3A1500"/>
      </a:folHlink>
    </a:clrScheme>
    <a:fontScheme name="Malgun Gothic">
      <a:majorFont>
        <a:latin typeface="Calibri"/>
        <a:ea typeface="맑은 고딕"/>
        <a:cs typeface=""/>
      </a:majorFont>
      <a:minorFont>
        <a:latin typeface="Calibri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207</TotalTime>
  <Words>362</Words>
  <Application>Microsoft Office PowerPoint</Application>
  <PresentationFormat>와이드스크린</PresentationFormat>
  <Paragraphs>76</Paragraphs>
  <Slides>15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0" baseType="lpstr">
      <vt:lpstr>나눔명조</vt:lpstr>
      <vt:lpstr>Arial</vt:lpstr>
      <vt:lpstr>Calibri</vt:lpstr>
      <vt:lpstr>Century Gothic</vt:lpstr>
      <vt:lpstr>Office テーマ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Saebyeol Yu</dc:creator>
  <cp:lastModifiedBy>ko hanseok</cp:lastModifiedBy>
  <cp:revision>21</cp:revision>
  <dcterms:created xsi:type="dcterms:W3CDTF">2018-08-02T00:16:13Z</dcterms:created>
  <dcterms:modified xsi:type="dcterms:W3CDTF">2020-04-07T12:55:11Z</dcterms:modified>
</cp:coreProperties>
</file>